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63" r:id="rId3"/>
    <p:sldId id="264" r:id="rId4"/>
    <p:sldId id="257" r:id="rId5"/>
    <p:sldId id="266" r:id="rId6"/>
    <p:sldId id="267" r:id="rId7"/>
    <p:sldId id="271" r:id="rId8"/>
    <p:sldId id="265" r:id="rId9"/>
    <p:sldId id="260" r:id="rId10"/>
    <p:sldId id="261" r:id="rId11"/>
    <p:sldId id="279" r:id="rId12"/>
    <p:sldId id="283" r:id="rId13"/>
    <p:sldId id="273" r:id="rId14"/>
    <p:sldId id="274" r:id="rId15"/>
    <p:sldId id="275" r:id="rId16"/>
    <p:sldId id="280" r:id="rId17"/>
    <p:sldId id="284" r:id="rId18"/>
    <p:sldId id="286" r:id="rId19"/>
    <p:sldId id="285" r:id="rId20"/>
    <p:sldId id="276" r:id="rId21"/>
    <p:sldId id="278" r:id="rId22"/>
    <p:sldId id="28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38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85974-5C05-450F-9504-691A37BFE316}" type="doc">
      <dgm:prSet loTypeId="urn:microsoft.com/office/officeart/2005/8/layout/h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35B8CD3-FE18-4253-B77D-2E41B5AF762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2011</a:t>
          </a:r>
          <a:endParaRPr lang="en-US" dirty="0"/>
        </a:p>
      </dgm:t>
    </dgm:pt>
    <dgm:pt modelId="{D8E7487D-8B2B-4F58-B1E6-BDEFA38F6A32}" type="parTrans" cxnId="{E598E72A-2FBE-4F0C-8E36-1281F2797453}">
      <dgm:prSet/>
      <dgm:spPr/>
      <dgm:t>
        <a:bodyPr/>
        <a:lstStyle/>
        <a:p>
          <a:endParaRPr lang="en-US"/>
        </a:p>
      </dgm:t>
    </dgm:pt>
    <dgm:pt modelId="{B27365B2-3BC9-4B12-B6CB-5593C7A56DD6}" type="sibTrans" cxnId="{E598E72A-2FBE-4F0C-8E36-1281F2797453}">
      <dgm:prSet/>
      <dgm:spPr/>
      <dgm:t>
        <a:bodyPr/>
        <a:lstStyle/>
        <a:p>
          <a:endParaRPr lang="en-US"/>
        </a:p>
      </dgm:t>
    </dgm:pt>
    <dgm:pt modelId="{53ADE7E5-C3D4-42CF-B47F-A85B29EC61A2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 smtClean="0"/>
            <a:t>Perancangan</a:t>
          </a:r>
          <a:r>
            <a:rPr lang="en-US" dirty="0" smtClean="0"/>
            <a:t> Boiler </a:t>
          </a:r>
          <a:r>
            <a:rPr lang="en-US" dirty="0" err="1" smtClean="0"/>
            <a:t>Tekanan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endParaRPr lang="en-US" dirty="0"/>
        </a:p>
      </dgm:t>
    </dgm:pt>
    <dgm:pt modelId="{332374E6-4D44-41AF-92FE-4722C3CD664B}" type="parTrans" cxnId="{06901E1B-8D28-43B0-ACFB-C0B26954C9B0}">
      <dgm:prSet/>
      <dgm:spPr/>
      <dgm:t>
        <a:bodyPr/>
        <a:lstStyle/>
        <a:p>
          <a:endParaRPr lang="en-US"/>
        </a:p>
      </dgm:t>
    </dgm:pt>
    <dgm:pt modelId="{1D1FAAF2-0B58-4FDF-B019-022ACB945776}" type="sibTrans" cxnId="{06901E1B-8D28-43B0-ACFB-C0B26954C9B0}">
      <dgm:prSet/>
      <dgm:spPr/>
      <dgm:t>
        <a:bodyPr/>
        <a:lstStyle/>
        <a:p>
          <a:endParaRPr lang="en-US"/>
        </a:p>
      </dgm:t>
    </dgm:pt>
    <dgm:pt modelId="{0A584A98-D4ED-40AA-B220-85EA3C15D60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 smtClean="0"/>
            <a:t>Perancangan</a:t>
          </a:r>
          <a:r>
            <a:rPr lang="en-US" dirty="0" smtClean="0"/>
            <a:t> </a:t>
          </a:r>
          <a:r>
            <a:rPr lang="en-US" dirty="0" err="1" smtClean="0"/>
            <a:t>tungku</a:t>
          </a:r>
          <a:r>
            <a:rPr lang="en-US" dirty="0" smtClean="0"/>
            <a:t> </a:t>
          </a:r>
          <a:r>
            <a:rPr lang="en-US" dirty="0" err="1" smtClean="0"/>
            <a:t>pembakaran</a:t>
          </a:r>
          <a:endParaRPr lang="en-US" dirty="0"/>
        </a:p>
      </dgm:t>
    </dgm:pt>
    <dgm:pt modelId="{EDF81CFC-4490-430A-A7C2-94F7A9057FCF}" type="parTrans" cxnId="{41144B59-236B-48F5-B468-6179A2E62FFA}">
      <dgm:prSet/>
      <dgm:spPr/>
      <dgm:t>
        <a:bodyPr/>
        <a:lstStyle/>
        <a:p>
          <a:endParaRPr lang="en-US"/>
        </a:p>
      </dgm:t>
    </dgm:pt>
    <dgm:pt modelId="{5AA2C338-2E56-4FFB-86FC-FD4147779311}" type="sibTrans" cxnId="{41144B59-236B-48F5-B468-6179A2E62FFA}">
      <dgm:prSet/>
      <dgm:spPr/>
      <dgm:t>
        <a:bodyPr/>
        <a:lstStyle/>
        <a:p>
          <a:endParaRPr lang="en-US"/>
        </a:p>
      </dgm:t>
    </dgm:pt>
    <dgm:pt modelId="{6CA9A535-7E9B-4095-B388-AF188F9A4518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61A985FD-EF4B-40A4-9BD0-461949F00021}" type="parTrans" cxnId="{57B568EA-4BB0-49C0-BC3C-3D49630A9E79}">
      <dgm:prSet/>
      <dgm:spPr/>
      <dgm:t>
        <a:bodyPr/>
        <a:lstStyle/>
        <a:p>
          <a:endParaRPr lang="en-US"/>
        </a:p>
      </dgm:t>
    </dgm:pt>
    <dgm:pt modelId="{DFE3B056-CB51-4B8F-98F4-F0498E93DD0F}" type="sibTrans" cxnId="{57B568EA-4BB0-49C0-BC3C-3D49630A9E79}">
      <dgm:prSet/>
      <dgm:spPr/>
      <dgm:t>
        <a:bodyPr/>
        <a:lstStyle/>
        <a:p>
          <a:endParaRPr lang="en-US"/>
        </a:p>
      </dgm:t>
    </dgm:pt>
    <dgm:pt modelId="{7B1826F9-613E-4568-AABD-F3E2524505F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 smtClean="0"/>
            <a:t>Pembuatan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pengadaan</a:t>
          </a:r>
          <a:r>
            <a:rPr lang="en-US" dirty="0" smtClean="0"/>
            <a:t> unit-unit peng0lahan gas </a:t>
          </a:r>
          <a:r>
            <a:rPr lang="en-US" dirty="0" err="1" smtClean="0"/>
            <a:t>buang</a:t>
          </a:r>
          <a:endParaRPr lang="en-US" dirty="0"/>
        </a:p>
      </dgm:t>
    </dgm:pt>
    <dgm:pt modelId="{0CF5B1D4-B93C-4ABE-A740-D74597213CB6}" type="parTrans" cxnId="{24827962-0712-4F5C-BAFC-B910A90A849E}">
      <dgm:prSet/>
      <dgm:spPr/>
      <dgm:t>
        <a:bodyPr/>
        <a:lstStyle/>
        <a:p>
          <a:endParaRPr lang="en-US"/>
        </a:p>
      </dgm:t>
    </dgm:pt>
    <dgm:pt modelId="{EE9A1947-1579-4CAA-AB76-180CF5E5FBB5}" type="sibTrans" cxnId="{24827962-0712-4F5C-BAFC-B910A90A849E}">
      <dgm:prSet/>
      <dgm:spPr/>
      <dgm:t>
        <a:bodyPr/>
        <a:lstStyle/>
        <a:p>
          <a:endParaRPr lang="en-US"/>
        </a:p>
      </dgm:t>
    </dgm:pt>
    <dgm:pt modelId="{B95555AC-CE28-4586-AEA0-8FF397CD3A9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1B31451C-59D8-41F1-BD6F-8796EACD9616}" type="parTrans" cxnId="{A9317DC1-F4FD-40F5-9249-9C0F7B15658D}">
      <dgm:prSet/>
      <dgm:spPr/>
      <dgm:t>
        <a:bodyPr/>
        <a:lstStyle/>
        <a:p>
          <a:endParaRPr lang="en-US"/>
        </a:p>
      </dgm:t>
    </dgm:pt>
    <dgm:pt modelId="{E451DA4C-E542-447E-8E53-FF0C6DB1D316}" type="sibTrans" cxnId="{A9317DC1-F4FD-40F5-9249-9C0F7B15658D}">
      <dgm:prSet/>
      <dgm:spPr/>
      <dgm:t>
        <a:bodyPr/>
        <a:lstStyle/>
        <a:p>
          <a:endParaRPr lang="en-US"/>
        </a:p>
      </dgm:t>
    </dgm:pt>
    <dgm:pt modelId="{0DD123C4-5334-4C3F-BE88-769E8C2E4E6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 smtClean="0"/>
            <a:t>Pembuatan</a:t>
          </a:r>
          <a:r>
            <a:rPr lang="en-US" dirty="0" smtClean="0"/>
            <a:t> </a:t>
          </a:r>
          <a:r>
            <a:rPr lang="en-US" dirty="0" err="1" smtClean="0"/>
            <a:t>tungku</a:t>
          </a:r>
          <a:r>
            <a:rPr lang="en-US" dirty="0" smtClean="0"/>
            <a:t> </a:t>
          </a:r>
          <a:r>
            <a:rPr lang="en-US" dirty="0" err="1" smtClean="0"/>
            <a:t>pembakaran</a:t>
          </a:r>
          <a:endParaRPr lang="en-US" dirty="0"/>
        </a:p>
      </dgm:t>
    </dgm:pt>
    <dgm:pt modelId="{6E4FC27B-7545-4153-9948-E8B8D9C9D0DA}" type="parTrans" cxnId="{B2FBDF55-0083-492B-9714-CF1B89F29BE2}">
      <dgm:prSet/>
      <dgm:spPr/>
      <dgm:t>
        <a:bodyPr/>
        <a:lstStyle/>
        <a:p>
          <a:endParaRPr lang="en-US"/>
        </a:p>
      </dgm:t>
    </dgm:pt>
    <dgm:pt modelId="{F4E65AE8-903B-4FBC-A89F-4C2AAC0A24DD}" type="sibTrans" cxnId="{B2FBDF55-0083-492B-9714-CF1B89F29BE2}">
      <dgm:prSet/>
      <dgm:spPr/>
      <dgm:t>
        <a:bodyPr/>
        <a:lstStyle/>
        <a:p>
          <a:endParaRPr lang="en-US"/>
        </a:p>
      </dgm:t>
    </dgm:pt>
    <dgm:pt modelId="{55F1A45D-DAFD-41B2-A37A-76C02AE2799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 smtClean="0"/>
            <a:t>Pemasangan</a:t>
          </a:r>
          <a:r>
            <a:rPr lang="en-US" dirty="0" smtClean="0"/>
            <a:t> </a:t>
          </a:r>
          <a:r>
            <a:rPr lang="en-US" dirty="0" err="1" smtClean="0"/>
            <a:t>turbin</a:t>
          </a:r>
          <a:r>
            <a:rPr lang="en-US" dirty="0" smtClean="0"/>
            <a:t>, generator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perlengkapan</a:t>
          </a:r>
          <a:r>
            <a:rPr lang="en-US" dirty="0" smtClean="0"/>
            <a:t> </a:t>
          </a:r>
          <a:r>
            <a:rPr lang="en-US" dirty="0" err="1" smtClean="0"/>
            <a:t>listrik</a:t>
          </a:r>
          <a:r>
            <a:rPr lang="en-US" dirty="0" smtClean="0"/>
            <a:t> </a:t>
          </a:r>
          <a:endParaRPr lang="en-US" dirty="0"/>
        </a:p>
      </dgm:t>
    </dgm:pt>
    <dgm:pt modelId="{AF11F50D-0FC1-40A8-8536-4B75B22C80F3}" type="parTrans" cxnId="{2572DE7C-6B84-4741-9037-BF870CF128D1}">
      <dgm:prSet/>
      <dgm:spPr/>
      <dgm:t>
        <a:bodyPr/>
        <a:lstStyle/>
        <a:p>
          <a:endParaRPr lang="en-US"/>
        </a:p>
      </dgm:t>
    </dgm:pt>
    <dgm:pt modelId="{AB4F64FE-C694-4BD1-93B0-5B3FB8F7CB1D}" type="sibTrans" cxnId="{2572DE7C-6B84-4741-9037-BF870CF128D1}">
      <dgm:prSet/>
      <dgm:spPr/>
      <dgm:t>
        <a:bodyPr/>
        <a:lstStyle/>
        <a:p>
          <a:endParaRPr lang="en-US"/>
        </a:p>
      </dgm:t>
    </dgm:pt>
    <dgm:pt modelId="{1DB23AA5-907E-4C51-9B9C-B4C2C2F6106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 smtClean="0"/>
            <a:t>Perancangan</a:t>
          </a:r>
          <a:r>
            <a:rPr lang="en-US" dirty="0" smtClean="0"/>
            <a:t> unit </a:t>
          </a:r>
          <a:r>
            <a:rPr lang="en-US" dirty="0" err="1" smtClean="0"/>
            <a:t>pengolahan</a:t>
          </a:r>
          <a:r>
            <a:rPr lang="en-US" dirty="0" smtClean="0"/>
            <a:t> gas </a:t>
          </a:r>
          <a:r>
            <a:rPr lang="en-US" dirty="0" err="1" smtClean="0"/>
            <a:t>buang</a:t>
          </a:r>
          <a:endParaRPr lang="en-US" dirty="0"/>
        </a:p>
      </dgm:t>
    </dgm:pt>
    <dgm:pt modelId="{00FC90E3-A361-44FA-903E-5E9636183220}" type="parTrans" cxnId="{FDE5D656-4C00-464F-8919-7BDA11ADE830}">
      <dgm:prSet/>
      <dgm:spPr/>
      <dgm:t>
        <a:bodyPr/>
        <a:lstStyle/>
        <a:p>
          <a:endParaRPr lang="en-US"/>
        </a:p>
      </dgm:t>
    </dgm:pt>
    <dgm:pt modelId="{B9C17391-976A-4C24-9A9F-284BFDB7DD7E}" type="sibTrans" cxnId="{FDE5D656-4C00-464F-8919-7BDA11ADE830}">
      <dgm:prSet/>
      <dgm:spPr/>
      <dgm:t>
        <a:bodyPr/>
        <a:lstStyle/>
        <a:p>
          <a:endParaRPr lang="en-US"/>
        </a:p>
      </dgm:t>
    </dgm:pt>
    <dgm:pt modelId="{395AD137-D6FC-47BC-B4AD-DBE1F1C4330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 smtClean="0"/>
            <a:t>Pembuatan</a:t>
          </a:r>
          <a:r>
            <a:rPr lang="en-US" dirty="0" smtClean="0"/>
            <a:t> boiler </a:t>
          </a:r>
          <a:r>
            <a:rPr lang="en-US" dirty="0" err="1" smtClean="0"/>
            <a:t>tekanan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endParaRPr lang="en-US" dirty="0"/>
        </a:p>
      </dgm:t>
    </dgm:pt>
    <dgm:pt modelId="{1E04EB36-E550-44AD-9D43-48E4DD1228B3}" type="parTrans" cxnId="{374E6B43-873B-4FB4-81A4-9C3A315FF0B6}">
      <dgm:prSet/>
      <dgm:spPr/>
      <dgm:t>
        <a:bodyPr/>
        <a:lstStyle/>
        <a:p>
          <a:endParaRPr lang="en-US"/>
        </a:p>
      </dgm:t>
    </dgm:pt>
    <dgm:pt modelId="{A4315BCB-E211-42F0-B44D-459614F15F10}" type="sibTrans" cxnId="{374E6B43-873B-4FB4-81A4-9C3A315FF0B6}">
      <dgm:prSet/>
      <dgm:spPr/>
      <dgm:t>
        <a:bodyPr/>
        <a:lstStyle/>
        <a:p>
          <a:endParaRPr lang="en-US"/>
        </a:p>
      </dgm:t>
    </dgm:pt>
    <dgm:pt modelId="{AC9A0443-E817-422D-8F55-3B9225A5ADC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 smtClean="0"/>
            <a:t>Pengujian</a:t>
          </a:r>
          <a:endParaRPr lang="en-US" dirty="0"/>
        </a:p>
      </dgm:t>
    </dgm:pt>
    <dgm:pt modelId="{7ED0ED63-66FE-47B1-88ED-C0E7713D13C8}" type="parTrans" cxnId="{50B378EF-E246-44F4-92FB-B0F6DB9E2250}">
      <dgm:prSet/>
      <dgm:spPr/>
      <dgm:t>
        <a:bodyPr/>
        <a:lstStyle/>
        <a:p>
          <a:endParaRPr lang="en-US"/>
        </a:p>
      </dgm:t>
    </dgm:pt>
    <dgm:pt modelId="{8ECA2F33-BCD6-4D02-A07C-771EC9CAAEC7}" type="sibTrans" cxnId="{50B378EF-E246-44F4-92FB-B0F6DB9E2250}">
      <dgm:prSet/>
      <dgm:spPr/>
      <dgm:t>
        <a:bodyPr/>
        <a:lstStyle/>
        <a:p>
          <a:endParaRPr lang="en-US"/>
        </a:p>
      </dgm:t>
    </dgm:pt>
    <dgm:pt modelId="{D32A81DC-F964-4969-9312-F252ED65E74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2014</a:t>
          </a:r>
          <a:endParaRPr lang="en-US" dirty="0"/>
        </a:p>
      </dgm:t>
    </dgm:pt>
    <dgm:pt modelId="{2D7BBE4D-BE75-404B-9041-9747B68689FE}" type="parTrans" cxnId="{D2A47699-4DB1-4780-AC40-5803DB507A95}">
      <dgm:prSet/>
      <dgm:spPr/>
      <dgm:t>
        <a:bodyPr/>
        <a:lstStyle/>
        <a:p>
          <a:endParaRPr lang="en-US"/>
        </a:p>
      </dgm:t>
    </dgm:pt>
    <dgm:pt modelId="{A5F60AC8-A240-4019-BC21-B1B70169B801}" type="sibTrans" cxnId="{D2A47699-4DB1-4780-AC40-5803DB507A95}">
      <dgm:prSet/>
      <dgm:spPr/>
      <dgm:t>
        <a:bodyPr/>
        <a:lstStyle/>
        <a:p>
          <a:endParaRPr lang="en-US"/>
        </a:p>
      </dgm:t>
    </dgm:pt>
    <dgm:pt modelId="{5915F0BC-4810-487D-B9E0-8C61BE0D308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Evaluasi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modifikasi</a:t>
          </a:r>
          <a:endParaRPr lang="en-US" dirty="0"/>
        </a:p>
      </dgm:t>
    </dgm:pt>
    <dgm:pt modelId="{91D306DD-D27A-40E3-A678-EF0D78F6BCCB}" type="parTrans" cxnId="{8210A946-65DC-440A-A9C0-DEA5B790F228}">
      <dgm:prSet/>
      <dgm:spPr/>
      <dgm:t>
        <a:bodyPr/>
        <a:lstStyle/>
        <a:p>
          <a:endParaRPr lang="en-US"/>
        </a:p>
      </dgm:t>
    </dgm:pt>
    <dgm:pt modelId="{55969199-B55D-494F-9E1F-8A589C5A117F}" type="sibTrans" cxnId="{8210A946-65DC-440A-A9C0-DEA5B790F228}">
      <dgm:prSet/>
      <dgm:spPr/>
      <dgm:t>
        <a:bodyPr/>
        <a:lstStyle/>
        <a:p>
          <a:endParaRPr lang="en-US"/>
        </a:p>
      </dgm:t>
    </dgm:pt>
    <dgm:pt modelId="{D3E66942-6CF1-4F5E-93E0-A13944401752}" type="pres">
      <dgm:prSet presAssocID="{4BE85974-5C05-450F-9504-691A37BFE3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E25714-D808-4F1A-8DB4-06740455B68C}" type="pres">
      <dgm:prSet presAssocID="{635B8CD3-FE18-4253-B77D-2E41B5AF762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69D4-307C-4E6B-A8A7-7308F360A5D6}" type="pres">
      <dgm:prSet presAssocID="{B27365B2-3BC9-4B12-B6CB-5593C7A56DD6}" presName="sibTrans" presStyleCnt="0"/>
      <dgm:spPr/>
    </dgm:pt>
    <dgm:pt modelId="{37B3979A-AB5E-4DDC-A27D-0CC7C3509EF9}" type="pres">
      <dgm:prSet presAssocID="{6CA9A535-7E9B-4095-B388-AF188F9A45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52D29-C41C-444E-98E9-8FC59A20B78C}" type="pres">
      <dgm:prSet presAssocID="{DFE3B056-CB51-4B8F-98F4-F0498E93DD0F}" presName="sibTrans" presStyleCnt="0"/>
      <dgm:spPr/>
    </dgm:pt>
    <dgm:pt modelId="{199A7B61-22C2-4914-A030-64DDF3CDE3C0}" type="pres">
      <dgm:prSet presAssocID="{B95555AC-CE28-4586-AEA0-8FF397CD3A9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2B20F-6FA5-4992-8FDA-2FC573582EDA}" type="pres">
      <dgm:prSet presAssocID="{E451DA4C-E542-447E-8E53-FF0C6DB1D316}" presName="sibTrans" presStyleCnt="0"/>
      <dgm:spPr/>
    </dgm:pt>
    <dgm:pt modelId="{10109BA9-9BCB-4B9B-9077-CC51E4FDF58C}" type="pres">
      <dgm:prSet presAssocID="{D32A81DC-F964-4969-9312-F252ED65E7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827962-0712-4F5C-BAFC-B910A90A849E}" srcId="{6CA9A535-7E9B-4095-B388-AF188F9A4518}" destId="{7B1826F9-613E-4568-AABD-F3E2524505FE}" srcOrd="2" destOrd="0" parTransId="{0CF5B1D4-B93C-4ABE-A740-D74597213CB6}" sibTransId="{EE9A1947-1579-4CAA-AB76-180CF5E5FBB5}"/>
    <dgm:cxn modelId="{8210A946-65DC-440A-A9C0-DEA5B790F228}" srcId="{D32A81DC-F964-4969-9312-F252ED65E747}" destId="{5915F0BC-4810-487D-B9E0-8C61BE0D3083}" srcOrd="0" destOrd="0" parTransId="{91D306DD-D27A-40E3-A678-EF0D78F6BCCB}" sibTransId="{55969199-B55D-494F-9E1F-8A589C5A117F}"/>
    <dgm:cxn modelId="{B2AF2C58-5BE3-4EF7-87CA-74F19993B5D5}" type="presOf" srcId="{B95555AC-CE28-4586-AEA0-8FF397CD3A98}" destId="{199A7B61-22C2-4914-A030-64DDF3CDE3C0}" srcOrd="0" destOrd="0" presId="urn:microsoft.com/office/officeart/2005/8/layout/hList6"/>
    <dgm:cxn modelId="{C5661BF2-EB4B-4546-84DB-CEC73A61A7D6}" type="presOf" srcId="{7B1826F9-613E-4568-AABD-F3E2524505FE}" destId="{37B3979A-AB5E-4DDC-A27D-0CC7C3509EF9}" srcOrd="0" destOrd="3" presId="urn:microsoft.com/office/officeart/2005/8/layout/hList6"/>
    <dgm:cxn modelId="{FD8F8F1B-6D5E-464D-AA60-B28FA98E3224}" type="presOf" srcId="{1DB23AA5-907E-4C51-9B9C-B4C2C2F61060}" destId="{C8E25714-D808-4F1A-8DB4-06740455B68C}" srcOrd="0" destOrd="3" presId="urn:microsoft.com/office/officeart/2005/8/layout/hList6"/>
    <dgm:cxn modelId="{1B8F1F67-4B77-456F-BAEA-F739FF64F45A}" type="presOf" srcId="{D32A81DC-F964-4969-9312-F252ED65E747}" destId="{10109BA9-9BCB-4B9B-9077-CC51E4FDF58C}" srcOrd="0" destOrd="0" presId="urn:microsoft.com/office/officeart/2005/8/layout/hList6"/>
    <dgm:cxn modelId="{D2A47699-4DB1-4780-AC40-5803DB507A95}" srcId="{4BE85974-5C05-450F-9504-691A37BFE316}" destId="{D32A81DC-F964-4969-9312-F252ED65E747}" srcOrd="3" destOrd="0" parTransId="{2D7BBE4D-BE75-404B-9041-9747B68689FE}" sibTransId="{A5F60AC8-A240-4019-BC21-B1B70169B801}"/>
    <dgm:cxn modelId="{57B568EA-4BB0-49C0-BC3C-3D49630A9E79}" srcId="{4BE85974-5C05-450F-9504-691A37BFE316}" destId="{6CA9A535-7E9B-4095-B388-AF188F9A4518}" srcOrd="1" destOrd="0" parTransId="{61A985FD-EF4B-40A4-9BD0-461949F00021}" sibTransId="{DFE3B056-CB51-4B8F-98F4-F0498E93DD0F}"/>
    <dgm:cxn modelId="{FDE5D656-4C00-464F-8919-7BDA11ADE830}" srcId="{635B8CD3-FE18-4253-B77D-2E41B5AF762B}" destId="{1DB23AA5-907E-4C51-9B9C-B4C2C2F61060}" srcOrd="2" destOrd="0" parTransId="{00FC90E3-A361-44FA-903E-5E9636183220}" sibTransId="{B9C17391-976A-4C24-9A9F-284BFDB7DD7E}"/>
    <dgm:cxn modelId="{2572DE7C-6B84-4741-9037-BF870CF128D1}" srcId="{6CA9A535-7E9B-4095-B388-AF188F9A4518}" destId="{55F1A45D-DAFD-41B2-A37A-76C02AE2799A}" srcOrd="1" destOrd="0" parTransId="{AF11F50D-0FC1-40A8-8536-4B75B22C80F3}" sibTransId="{AB4F64FE-C694-4BD1-93B0-5B3FB8F7CB1D}"/>
    <dgm:cxn modelId="{FE075E38-7D0A-4548-AAF4-E2FDCFF6FB74}" type="presOf" srcId="{4BE85974-5C05-450F-9504-691A37BFE316}" destId="{D3E66942-6CF1-4F5E-93E0-A13944401752}" srcOrd="0" destOrd="0" presId="urn:microsoft.com/office/officeart/2005/8/layout/hList6"/>
    <dgm:cxn modelId="{41144B59-236B-48F5-B468-6179A2E62FFA}" srcId="{635B8CD3-FE18-4253-B77D-2E41B5AF762B}" destId="{0A584A98-D4ED-40AA-B220-85EA3C15D60B}" srcOrd="1" destOrd="0" parTransId="{EDF81CFC-4490-430A-A7C2-94F7A9057FCF}" sibTransId="{5AA2C338-2E56-4FFB-86FC-FD4147779311}"/>
    <dgm:cxn modelId="{09FCC421-F44E-4AB3-96D2-77A67434D22D}" type="presOf" srcId="{0A584A98-D4ED-40AA-B220-85EA3C15D60B}" destId="{C8E25714-D808-4F1A-8DB4-06740455B68C}" srcOrd="0" destOrd="2" presId="urn:microsoft.com/office/officeart/2005/8/layout/hList6"/>
    <dgm:cxn modelId="{1B3B8891-2C1C-4DC4-AEA2-F4691692A08C}" type="presOf" srcId="{6CA9A535-7E9B-4095-B388-AF188F9A4518}" destId="{37B3979A-AB5E-4DDC-A27D-0CC7C3509EF9}" srcOrd="0" destOrd="0" presId="urn:microsoft.com/office/officeart/2005/8/layout/hList6"/>
    <dgm:cxn modelId="{06901E1B-8D28-43B0-ACFB-C0B26954C9B0}" srcId="{635B8CD3-FE18-4253-B77D-2E41B5AF762B}" destId="{53ADE7E5-C3D4-42CF-B47F-A85B29EC61A2}" srcOrd="0" destOrd="0" parTransId="{332374E6-4D44-41AF-92FE-4722C3CD664B}" sibTransId="{1D1FAAF2-0B58-4FDF-B019-022ACB945776}"/>
    <dgm:cxn modelId="{D043A069-5C58-4CF5-B2C8-2B3F430BB6E2}" type="presOf" srcId="{AC9A0443-E817-422D-8F55-3B9225A5ADCB}" destId="{199A7B61-22C2-4914-A030-64DDF3CDE3C0}" srcOrd="0" destOrd="2" presId="urn:microsoft.com/office/officeart/2005/8/layout/hList6"/>
    <dgm:cxn modelId="{127F0334-979E-4528-91AF-CFE2CEEEB93E}" type="presOf" srcId="{5915F0BC-4810-487D-B9E0-8C61BE0D3083}" destId="{10109BA9-9BCB-4B9B-9077-CC51E4FDF58C}" srcOrd="0" destOrd="1" presId="urn:microsoft.com/office/officeart/2005/8/layout/hList6"/>
    <dgm:cxn modelId="{374E6B43-873B-4FB4-81A4-9C3A315FF0B6}" srcId="{6CA9A535-7E9B-4095-B388-AF188F9A4518}" destId="{395AD137-D6FC-47BC-B4AD-DBE1F1C43300}" srcOrd="0" destOrd="0" parTransId="{1E04EB36-E550-44AD-9D43-48E4DD1228B3}" sibTransId="{A4315BCB-E211-42F0-B44D-459614F15F10}"/>
    <dgm:cxn modelId="{40B67DC0-8E89-44B8-9A68-C1AA6EAA4439}" type="presOf" srcId="{55F1A45D-DAFD-41B2-A37A-76C02AE2799A}" destId="{37B3979A-AB5E-4DDC-A27D-0CC7C3509EF9}" srcOrd="0" destOrd="2" presId="urn:microsoft.com/office/officeart/2005/8/layout/hList6"/>
    <dgm:cxn modelId="{0F0B5F26-D971-46EC-9905-D947AE7ED874}" type="presOf" srcId="{395AD137-D6FC-47BC-B4AD-DBE1F1C43300}" destId="{37B3979A-AB5E-4DDC-A27D-0CC7C3509EF9}" srcOrd="0" destOrd="1" presId="urn:microsoft.com/office/officeart/2005/8/layout/hList6"/>
    <dgm:cxn modelId="{50B378EF-E246-44F4-92FB-B0F6DB9E2250}" srcId="{B95555AC-CE28-4586-AEA0-8FF397CD3A98}" destId="{AC9A0443-E817-422D-8F55-3B9225A5ADCB}" srcOrd="1" destOrd="0" parTransId="{7ED0ED63-66FE-47B1-88ED-C0E7713D13C8}" sibTransId="{8ECA2F33-BCD6-4D02-A07C-771EC9CAAEC7}"/>
    <dgm:cxn modelId="{E598E72A-2FBE-4F0C-8E36-1281F2797453}" srcId="{4BE85974-5C05-450F-9504-691A37BFE316}" destId="{635B8CD3-FE18-4253-B77D-2E41B5AF762B}" srcOrd="0" destOrd="0" parTransId="{D8E7487D-8B2B-4F58-B1E6-BDEFA38F6A32}" sibTransId="{B27365B2-3BC9-4B12-B6CB-5593C7A56DD6}"/>
    <dgm:cxn modelId="{A9317DC1-F4FD-40F5-9249-9C0F7B15658D}" srcId="{4BE85974-5C05-450F-9504-691A37BFE316}" destId="{B95555AC-CE28-4586-AEA0-8FF397CD3A98}" srcOrd="2" destOrd="0" parTransId="{1B31451C-59D8-41F1-BD6F-8796EACD9616}" sibTransId="{E451DA4C-E542-447E-8E53-FF0C6DB1D316}"/>
    <dgm:cxn modelId="{9A96EC15-F0F2-4E63-876D-F7C04397B96A}" type="presOf" srcId="{53ADE7E5-C3D4-42CF-B47F-A85B29EC61A2}" destId="{C8E25714-D808-4F1A-8DB4-06740455B68C}" srcOrd="0" destOrd="1" presId="urn:microsoft.com/office/officeart/2005/8/layout/hList6"/>
    <dgm:cxn modelId="{B2FBDF55-0083-492B-9714-CF1B89F29BE2}" srcId="{B95555AC-CE28-4586-AEA0-8FF397CD3A98}" destId="{0DD123C4-5334-4C3F-BE88-769E8C2E4E63}" srcOrd="0" destOrd="0" parTransId="{6E4FC27B-7545-4153-9948-E8B8D9C9D0DA}" sibTransId="{F4E65AE8-903B-4FBC-A89F-4C2AAC0A24DD}"/>
    <dgm:cxn modelId="{0A033327-ABAC-42DE-9568-3F6AF51128BC}" type="presOf" srcId="{635B8CD3-FE18-4253-B77D-2E41B5AF762B}" destId="{C8E25714-D808-4F1A-8DB4-06740455B68C}" srcOrd="0" destOrd="0" presId="urn:microsoft.com/office/officeart/2005/8/layout/hList6"/>
    <dgm:cxn modelId="{9564563C-0428-4B61-A35A-88A76203AF5D}" type="presOf" srcId="{0DD123C4-5334-4C3F-BE88-769E8C2E4E63}" destId="{199A7B61-22C2-4914-A030-64DDF3CDE3C0}" srcOrd="0" destOrd="1" presId="urn:microsoft.com/office/officeart/2005/8/layout/hList6"/>
    <dgm:cxn modelId="{77C7E6C2-20FF-4891-BDBD-BDC058FD1DE1}" type="presParOf" srcId="{D3E66942-6CF1-4F5E-93E0-A13944401752}" destId="{C8E25714-D808-4F1A-8DB4-06740455B68C}" srcOrd="0" destOrd="0" presId="urn:microsoft.com/office/officeart/2005/8/layout/hList6"/>
    <dgm:cxn modelId="{C8C96692-FF4E-4A5F-853B-98AF9BD92C88}" type="presParOf" srcId="{D3E66942-6CF1-4F5E-93E0-A13944401752}" destId="{4A3369D4-307C-4E6B-A8A7-7308F360A5D6}" srcOrd="1" destOrd="0" presId="urn:microsoft.com/office/officeart/2005/8/layout/hList6"/>
    <dgm:cxn modelId="{C7AB0C02-ECEA-41DB-A4FD-82966C3BAA4A}" type="presParOf" srcId="{D3E66942-6CF1-4F5E-93E0-A13944401752}" destId="{37B3979A-AB5E-4DDC-A27D-0CC7C3509EF9}" srcOrd="2" destOrd="0" presId="urn:microsoft.com/office/officeart/2005/8/layout/hList6"/>
    <dgm:cxn modelId="{64AE7000-A82B-4DBE-AE14-8AC51AAD1A57}" type="presParOf" srcId="{D3E66942-6CF1-4F5E-93E0-A13944401752}" destId="{56A52D29-C41C-444E-98E9-8FC59A20B78C}" srcOrd="3" destOrd="0" presId="urn:microsoft.com/office/officeart/2005/8/layout/hList6"/>
    <dgm:cxn modelId="{ECAAE3E2-35E5-46B1-9F6D-88A1FF90E5D4}" type="presParOf" srcId="{D3E66942-6CF1-4F5E-93E0-A13944401752}" destId="{199A7B61-22C2-4914-A030-64DDF3CDE3C0}" srcOrd="4" destOrd="0" presId="urn:microsoft.com/office/officeart/2005/8/layout/hList6"/>
    <dgm:cxn modelId="{552183D4-D5D9-4393-B5BB-6AC45CBB09AE}" type="presParOf" srcId="{D3E66942-6CF1-4F5E-93E0-A13944401752}" destId="{2AD2B20F-6FA5-4992-8FDA-2FC573582EDA}" srcOrd="5" destOrd="0" presId="urn:microsoft.com/office/officeart/2005/8/layout/hList6"/>
    <dgm:cxn modelId="{C2B6A361-C9BF-4C59-821B-CE3450ACB06F}" type="presParOf" srcId="{D3E66942-6CF1-4F5E-93E0-A13944401752}" destId="{10109BA9-9BCB-4B9B-9077-CC51E4FDF58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F898B6-9B3D-4019-B160-426A28B42F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7673B-394C-4AB8-A1F6-E208C1385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43CD0-CFF7-4810-9A41-E7CA55D32F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F1328-0F96-47B2-AA60-058ADB7FCD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30D55-BD11-47F5-96E0-217C7598A0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23D6-0A8B-4823-9397-F1EDA7C7F1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01E72-DD03-4F14-8828-EE1ECF558D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478B7-3D91-43A1-A0B8-5FF1B6600A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14734-FE0B-4B68-BE41-E072BC4CC0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6CDAE-788B-4C51-AE9C-EA11135081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2C229-4ADB-4894-A50E-5C85B4282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2BEFC2-04CE-4F9A-8D8C-9D25B707F9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Peta</a:t>
            </a:r>
            <a:r>
              <a:rPr lang="en-US" b="1" dirty="0" smtClean="0"/>
              <a:t> </a:t>
            </a:r>
            <a:r>
              <a:rPr lang="en-US" b="1" dirty="0" err="1" smtClean="0"/>
              <a:t>Jalan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r>
              <a:rPr lang="en-US" b="1" dirty="0" smtClean="0"/>
              <a:t> 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3933825"/>
            <a:ext cx="72390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 smtClean="0"/>
              <a:t>Pusat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Penelitian</a:t>
            </a:r>
            <a:endParaRPr lang="en-US" sz="2800" b="1" dirty="0" smtClean="0"/>
          </a:p>
          <a:p>
            <a:pPr eaLnBrk="1" hangingPunct="1"/>
            <a:r>
              <a:rPr lang="en-US" sz="2800" b="1" dirty="0" err="1" smtClean="0"/>
              <a:t>Energi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Baru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Terbarukan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of activities</a:t>
            </a:r>
          </a:p>
          <a:p>
            <a:pPr eaLnBrk="1" hangingPunct="1"/>
            <a:r>
              <a:rPr lang="en-US" smtClean="0"/>
              <a:t>Time Target</a:t>
            </a:r>
          </a:p>
          <a:p>
            <a:pPr eaLnBrk="1" hangingPunct="1"/>
            <a:r>
              <a:rPr lang="en-US" smtClean="0"/>
              <a:t>Final Goal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Road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Coal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611188" y="692150"/>
            <a:ext cx="8207375" cy="6397625"/>
            <a:chOff x="2527" y="-592"/>
            <a:chExt cx="12000" cy="9624"/>
          </a:xfrm>
        </p:grpSpPr>
        <p:sp>
          <p:nvSpPr>
            <p:cNvPr id="13317" name="AutoShape 6"/>
            <p:cNvSpPr>
              <a:spLocks noChangeAspect="1" noChangeArrowheads="1"/>
            </p:cNvSpPr>
            <p:nvPr/>
          </p:nvSpPr>
          <p:spPr bwMode="auto">
            <a:xfrm>
              <a:off x="2527" y="-592"/>
              <a:ext cx="12000" cy="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18" name="Rectangle 7"/>
            <p:cNvSpPr>
              <a:spLocks noChangeArrowheads="1"/>
            </p:cNvSpPr>
            <p:nvPr/>
          </p:nvSpPr>
          <p:spPr bwMode="auto">
            <a:xfrm>
              <a:off x="2527" y="-592"/>
              <a:ext cx="12000" cy="133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19" name="Rectangle 8"/>
            <p:cNvSpPr>
              <a:spLocks noChangeArrowheads="1"/>
            </p:cNvSpPr>
            <p:nvPr/>
          </p:nvSpPr>
          <p:spPr bwMode="auto">
            <a:xfrm>
              <a:off x="2527" y="745"/>
              <a:ext cx="12000" cy="1955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20" name="Rectangle 9"/>
            <p:cNvSpPr>
              <a:spLocks noChangeArrowheads="1"/>
            </p:cNvSpPr>
            <p:nvPr/>
          </p:nvSpPr>
          <p:spPr bwMode="auto">
            <a:xfrm>
              <a:off x="2527" y="2700"/>
              <a:ext cx="12000" cy="17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21" name="Rectangle 10"/>
            <p:cNvSpPr>
              <a:spLocks noChangeArrowheads="1"/>
            </p:cNvSpPr>
            <p:nvPr/>
          </p:nvSpPr>
          <p:spPr bwMode="auto">
            <a:xfrm>
              <a:off x="2527" y="4448"/>
              <a:ext cx="12000" cy="3497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22" name="AutoShape 11"/>
            <p:cNvSpPr>
              <a:spLocks noChangeArrowheads="1"/>
            </p:cNvSpPr>
            <p:nvPr/>
          </p:nvSpPr>
          <p:spPr bwMode="auto">
            <a:xfrm>
              <a:off x="3827" y="7020"/>
              <a:ext cx="10400" cy="823"/>
            </a:xfrm>
            <a:prstGeom prst="flowChartDecision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23" name="Text Box 12"/>
            <p:cNvSpPr txBox="1">
              <a:spLocks noChangeArrowheads="1"/>
            </p:cNvSpPr>
            <p:nvPr/>
          </p:nvSpPr>
          <p:spPr bwMode="auto">
            <a:xfrm>
              <a:off x="7427" y="7122"/>
              <a:ext cx="4101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2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Analisis</a:t>
              </a: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proximate </a:t>
              </a:r>
              <a:r>
                <a:rPr lang="en-US" altLang="ja-JP" sz="12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berbagai</a:t>
              </a: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2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jenis</a:t>
              </a: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2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batubara</a:t>
              </a: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2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mutu</a:t>
              </a: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2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rendah</a:t>
              </a: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2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dari</a:t>
              </a: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2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seluruh</a:t>
              </a: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2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wilayah</a:t>
              </a: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Indonesia</a:t>
              </a:r>
              <a:endParaRPr lang="en-US" sz="1200" b="1" dirty="0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24" name="AutoShape 13"/>
            <p:cNvSpPr>
              <a:spLocks noChangeArrowheads="1"/>
            </p:cNvSpPr>
            <p:nvPr/>
          </p:nvSpPr>
          <p:spPr bwMode="auto">
            <a:xfrm>
              <a:off x="3927" y="5991"/>
              <a:ext cx="3500" cy="1132"/>
            </a:xfrm>
            <a:prstGeom prst="flowChartDecision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25" name="AutoShape 14"/>
            <p:cNvSpPr>
              <a:spLocks noChangeArrowheads="1"/>
            </p:cNvSpPr>
            <p:nvPr/>
          </p:nvSpPr>
          <p:spPr bwMode="auto">
            <a:xfrm>
              <a:off x="5727" y="5271"/>
              <a:ext cx="3500" cy="1132"/>
            </a:xfrm>
            <a:prstGeom prst="flowChartDecision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26" name="AutoShape 15"/>
            <p:cNvSpPr>
              <a:spLocks noChangeArrowheads="1"/>
            </p:cNvSpPr>
            <p:nvPr/>
          </p:nvSpPr>
          <p:spPr bwMode="auto">
            <a:xfrm>
              <a:off x="3927" y="4551"/>
              <a:ext cx="3500" cy="1131"/>
            </a:xfrm>
            <a:prstGeom prst="flowChartDecision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27" name="AutoShape 16"/>
            <p:cNvSpPr>
              <a:spLocks noChangeArrowheads="1"/>
            </p:cNvSpPr>
            <p:nvPr/>
          </p:nvSpPr>
          <p:spPr bwMode="auto">
            <a:xfrm>
              <a:off x="8227" y="4551"/>
              <a:ext cx="3500" cy="1131"/>
            </a:xfrm>
            <a:prstGeom prst="flowChartDecision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28" name="AutoShape 17"/>
            <p:cNvSpPr>
              <a:spLocks noChangeArrowheads="1"/>
            </p:cNvSpPr>
            <p:nvPr/>
          </p:nvSpPr>
          <p:spPr bwMode="auto">
            <a:xfrm>
              <a:off x="7627" y="5888"/>
              <a:ext cx="3500" cy="1132"/>
            </a:xfrm>
            <a:prstGeom prst="flowChartDecision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29" name="AutoShape 18"/>
            <p:cNvSpPr>
              <a:spLocks noChangeArrowheads="1"/>
            </p:cNvSpPr>
            <p:nvPr/>
          </p:nvSpPr>
          <p:spPr bwMode="auto">
            <a:xfrm>
              <a:off x="10327" y="5168"/>
              <a:ext cx="3500" cy="1132"/>
            </a:xfrm>
            <a:prstGeom prst="flowChartDecision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30" name="Text Box 19"/>
            <p:cNvSpPr txBox="1">
              <a:spLocks noChangeArrowheads="1"/>
            </p:cNvSpPr>
            <p:nvPr/>
          </p:nvSpPr>
          <p:spPr bwMode="auto">
            <a:xfrm>
              <a:off x="7626" y="3625"/>
              <a:ext cx="3401" cy="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000" b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Pengembangan boiler pilot plant</a:t>
              </a:r>
              <a:endParaRPr lang="en-US" sz="1000" b="1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31" name="Text Box 20"/>
            <p:cNvSpPr txBox="1">
              <a:spLocks noChangeArrowheads="1"/>
            </p:cNvSpPr>
            <p:nvPr/>
          </p:nvSpPr>
          <p:spPr bwMode="auto">
            <a:xfrm>
              <a:off x="10435" y="2801"/>
              <a:ext cx="2902" cy="32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Perancangan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Rinci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Pilot Plant</a:t>
              </a:r>
              <a:endParaRPr lang="en-US" sz="1000" b="1" dirty="0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32" name="Text Box 21"/>
            <p:cNvSpPr txBox="1">
              <a:spLocks noChangeArrowheads="1"/>
            </p:cNvSpPr>
            <p:nvPr/>
          </p:nvSpPr>
          <p:spPr bwMode="auto">
            <a:xfrm>
              <a:off x="11127" y="3728"/>
              <a:ext cx="3101" cy="5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00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Pembuatan dan pengujian boiler pilot plant</a:t>
              </a:r>
              <a:endParaRPr lang="en-US" sz="1000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33" name="Text Box 22"/>
            <p:cNvSpPr txBox="1">
              <a:spLocks noChangeArrowheads="1"/>
            </p:cNvSpPr>
            <p:nvPr/>
          </p:nvSpPr>
          <p:spPr bwMode="auto">
            <a:xfrm>
              <a:off x="11027" y="848"/>
              <a:ext cx="2500" cy="64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200" b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Perancangan Rinci Industrial Plant</a:t>
              </a:r>
              <a:endParaRPr lang="en-US" sz="1200" b="1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34" name="Oval 23"/>
            <p:cNvSpPr>
              <a:spLocks noChangeArrowheads="1"/>
            </p:cNvSpPr>
            <p:nvPr/>
          </p:nvSpPr>
          <p:spPr bwMode="auto">
            <a:xfrm>
              <a:off x="10927" y="-181"/>
              <a:ext cx="3300" cy="8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800" b="1">
                <a:latin typeface="Arial" charset="0"/>
                <a:cs typeface="Arial" charset="0"/>
              </a:endParaRPr>
            </a:p>
          </p:txBody>
        </p:sp>
        <p:sp>
          <p:nvSpPr>
            <p:cNvPr id="13335" name="Text Box 24"/>
            <p:cNvSpPr txBox="1">
              <a:spLocks noChangeArrowheads="1"/>
            </p:cNvSpPr>
            <p:nvPr/>
          </p:nvSpPr>
          <p:spPr bwMode="auto">
            <a:xfrm>
              <a:off x="11027" y="-79"/>
              <a:ext cx="3101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2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Paket</a:t>
              </a: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Design </a:t>
              </a:r>
              <a:r>
                <a:rPr lang="en-US" altLang="ja-JP" sz="12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dan</a:t>
              </a: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2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Komersialisasi</a:t>
              </a: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Industrial Plant</a:t>
              </a:r>
              <a:endParaRPr lang="en-US" sz="1200" b="1" dirty="0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36" name="Text Box 25"/>
            <p:cNvSpPr txBox="1">
              <a:spLocks noChangeArrowheads="1"/>
            </p:cNvSpPr>
            <p:nvPr/>
          </p:nvSpPr>
          <p:spPr bwMode="auto">
            <a:xfrm>
              <a:off x="3927" y="7945"/>
              <a:ext cx="36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400" b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2000 - 2005</a:t>
              </a:r>
              <a:endParaRPr lang="en-US" sz="1400" b="1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37" name="Text Box 26"/>
            <p:cNvSpPr txBox="1">
              <a:spLocks noChangeArrowheads="1"/>
            </p:cNvSpPr>
            <p:nvPr/>
          </p:nvSpPr>
          <p:spPr bwMode="auto">
            <a:xfrm>
              <a:off x="7527" y="7945"/>
              <a:ext cx="36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400" b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2005 - 2010</a:t>
              </a:r>
              <a:endParaRPr lang="en-US" sz="1400" b="1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38" name="Text Box 27"/>
            <p:cNvSpPr txBox="1">
              <a:spLocks noChangeArrowheads="1"/>
            </p:cNvSpPr>
            <p:nvPr/>
          </p:nvSpPr>
          <p:spPr bwMode="auto">
            <a:xfrm>
              <a:off x="10869" y="7931"/>
              <a:ext cx="36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400" b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2010 - 2015</a:t>
              </a:r>
              <a:endParaRPr lang="en-US" sz="1400" b="1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39" name="Text Box 28"/>
            <p:cNvSpPr txBox="1">
              <a:spLocks noChangeArrowheads="1"/>
            </p:cNvSpPr>
            <p:nvPr/>
          </p:nvSpPr>
          <p:spPr bwMode="auto">
            <a:xfrm>
              <a:off x="4591" y="4683"/>
              <a:ext cx="2260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karakteristik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aliran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dalam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saluran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campuran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batubara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-air (CWM)</a:t>
              </a:r>
              <a:endParaRPr lang="en-US" sz="1000" b="1" dirty="0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40" name="Text Box 29"/>
            <p:cNvSpPr txBox="1">
              <a:spLocks noChangeArrowheads="1"/>
            </p:cNvSpPr>
            <p:nvPr/>
          </p:nvSpPr>
          <p:spPr bwMode="auto">
            <a:xfrm>
              <a:off x="4428" y="6095"/>
              <a:ext cx="2400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sv-SE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Pengujian pengeringan batubara</a:t>
              </a:r>
              <a:r>
                <a:rPr lang="sv-SE" altLang="ja-JP" sz="700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sv-SE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dengan medium uap superpanas secara batch</a:t>
              </a:r>
              <a:endParaRPr lang="en-US" sz="1000" b="1" dirty="0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41" name="Text Box 30"/>
            <p:cNvSpPr txBox="1">
              <a:spLocks noChangeArrowheads="1"/>
            </p:cNvSpPr>
            <p:nvPr/>
          </p:nvSpPr>
          <p:spPr bwMode="auto">
            <a:xfrm>
              <a:off x="8764" y="4671"/>
              <a:ext cx="2702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sv-SE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Pengembangan Tungku Pembakaran dengan Bahan Bakar Campuran Batubara-Air (CWM)</a:t>
              </a:r>
              <a:endParaRPr lang="en-US" sz="1000" b="1" dirty="0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42" name="Text Box 31"/>
            <p:cNvSpPr txBox="1">
              <a:spLocks noChangeArrowheads="1"/>
            </p:cNvSpPr>
            <p:nvPr/>
          </p:nvSpPr>
          <p:spPr bwMode="auto">
            <a:xfrm>
              <a:off x="8527" y="5992"/>
              <a:ext cx="2799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Pengujian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pengeringan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batubara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multiefek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unggun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terfluidisasidengan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medium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uap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superpanas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secara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kontinu</a:t>
              </a:r>
              <a:endParaRPr lang="en-US" sz="1000" b="1" dirty="0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43" name="Text Box 32"/>
            <p:cNvSpPr txBox="1">
              <a:spLocks noChangeArrowheads="1"/>
            </p:cNvSpPr>
            <p:nvPr/>
          </p:nvSpPr>
          <p:spPr bwMode="auto">
            <a:xfrm>
              <a:off x="11521" y="5359"/>
              <a:ext cx="1699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sv-SE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Pengujian boiler dengan bahan bakar CWM</a:t>
              </a:r>
              <a:endParaRPr lang="en-US" sz="1000" b="1" dirty="0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44" name="Text Box 33"/>
            <p:cNvSpPr txBox="1">
              <a:spLocks noChangeArrowheads="1"/>
            </p:cNvSpPr>
            <p:nvPr/>
          </p:nvSpPr>
          <p:spPr bwMode="auto">
            <a:xfrm>
              <a:off x="2527" y="6095"/>
              <a:ext cx="11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en-US" altLang="ja-JP" sz="1400" b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R&amp;D</a:t>
              </a:r>
              <a:endParaRPr lang="en-US" sz="1400" b="1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45" name="Text Box 34"/>
            <p:cNvSpPr txBox="1">
              <a:spLocks noChangeArrowheads="1"/>
            </p:cNvSpPr>
            <p:nvPr/>
          </p:nvSpPr>
          <p:spPr bwMode="auto">
            <a:xfrm>
              <a:off x="2527" y="3317"/>
              <a:ext cx="31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en-US" altLang="ja-JP" sz="1400" b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Teknologi/Eksplorasi</a:t>
              </a:r>
              <a:endParaRPr lang="en-US" sz="1400" b="1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46" name="Text Box 35"/>
            <p:cNvSpPr txBox="1">
              <a:spLocks noChangeArrowheads="1"/>
            </p:cNvSpPr>
            <p:nvPr/>
          </p:nvSpPr>
          <p:spPr bwMode="auto">
            <a:xfrm>
              <a:off x="2601" y="1443"/>
              <a:ext cx="13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en-US" altLang="ja-JP" sz="1400" b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Produk</a:t>
              </a:r>
              <a:endParaRPr lang="en-US" sz="1400" b="1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47" name="Text Box 36"/>
            <p:cNvSpPr txBox="1">
              <a:spLocks noChangeArrowheads="1"/>
            </p:cNvSpPr>
            <p:nvPr/>
          </p:nvSpPr>
          <p:spPr bwMode="auto">
            <a:xfrm>
              <a:off x="2627" y="-181"/>
              <a:ext cx="203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Usaha/Bisnis</a:t>
              </a:r>
              <a:endParaRPr lang="en-US" sz="1400" b="1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48" name="Freeform 37"/>
            <p:cNvSpPr>
              <a:spLocks/>
            </p:cNvSpPr>
            <p:nvPr/>
          </p:nvSpPr>
          <p:spPr bwMode="auto">
            <a:xfrm>
              <a:off x="4594" y="6814"/>
              <a:ext cx="333" cy="514"/>
            </a:xfrm>
            <a:custGeom>
              <a:avLst/>
              <a:gdLst>
                <a:gd name="T0" fmla="*/ 3001 w 160"/>
                <a:gd name="T1" fmla="*/ 5050 h 240"/>
                <a:gd name="T2" fmla="*/ 300 w 160"/>
                <a:gd name="T3" fmla="*/ 2022 h 240"/>
                <a:gd name="T4" fmla="*/ 1201 w 160"/>
                <a:gd name="T5" fmla="*/ 0 h 240"/>
                <a:gd name="T6" fmla="*/ 0 60000 65536"/>
                <a:gd name="T7" fmla="*/ 0 60000 65536"/>
                <a:gd name="T8" fmla="*/ 0 60000 65536"/>
                <a:gd name="T9" fmla="*/ 0 w 160"/>
                <a:gd name="T10" fmla="*/ 0 h 240"/>
                <a:gd name="T11" fmla="*/ 160 w 16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240">
                  <a:moveTo>
                    <a:pt x="160" y="240"/>
                  </a:moveTo>
                  <a:cubicBezTo>
                    <a:pt x="96" y="188"/>
                    <a:pt x="32" y="136"/>
                    <a:pt x="16" y="96"/>
                  </a:cubicBezTo>
                  <a:cubicBezTo>
                    <a:pt x="0" y="56"/>
                    <a:pt x="136" y="32"/>
                    <a:pt x="6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8"/>
            <p:cNvSpPr>
              <a:spLocks/>
            </p:cNvSpPr>
            <p:nvPr/>
          </p:nvSpPr>
          <p:spPr bwMode="auto">
            <a:xfrm>
              <a:off x="10527" y="4037"/>
              <a:ext cx="800" cy="925"/>
            </a:xfrm>
            <a:custGeom>
              <a:avLst/>
              <a:gdLst>
                <a:gd name="T0" fmla="*/ 0 w 384"/>
                <a:gd name="T1" fmla="*/ 9083 h 432"/>
                <a:gd name="T2" fmla="*/ 1810 w 384"/>
                <a:gd name="T3" fmla="*/ 2021 h 432"/>
                <a:gd name="T4" fmla="*/ 7235 w 384"/>
                <a:gd name="T5" fmla="*/ 0 h 432"/>
                <a:gd name="T6" fmla="*/ 0 60000 65536"/>
                <a:gd name="T7" fmla="*/ 0 60000 65536"/>
                <a:gd name="T8" fmla="*/ 0 60000 65536"/>
                <a:gd name="T9" fmla="*/ 0 w 384"/>
                <a:gd name="T10" fmla="*/ 0 h 432"/>
                <a:gd name="T11" fmla="*/ 384 w 384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432">
                  <a:moveTo>
                    <a:pt x="0" y="432"/>
                  </a:moveTo>
                  <a:cubicBezTo>
                    <a:pt x="16" y="300"/>
                    <a:pt x="32" y="168"/>
                    <a:pt x="96" y="96"/>
                  </a:cubicBezTo>
                  <a:cubicBezTo>
                    <a:pt x="160" y="24"/>
                    <a:pt x="344" y="8"/>
                    <a:pt x="3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39"/>
            <p:cNvSpPr>
              <a:spLocks/>
            </p:cNvSpPr>
            <p:nvPr/>
          </p:nvSpPr>
          <p:spPr bwMode="auto">
            <a:xfrm>
              <a:off x="10727" y="3410"/>
              <a:ext cx="800" cy="326"/>
            </a:xfrm>
            <a:custGeom>
              <a:avLst/>
              <a:gdLst>
                <a:gd name="T0" fmla="*/ 0 w 384"/>
                <a:gd name="T1" fmla="*/ 3215 h 152"/>
                <a:gd name="T2" fmla="*/ 3615 w 384"/>
                <a:gd name="T3" fmla="*/ 165 h 152"/>
                <a:gd name="T4" fmla="*/ 7235 w 384"/>
                <a:gd name="T5" fmla="*/ 2198 h 152"/>
                <a:gd name="T6" fmla="*/ 0 60000 65536"/>
                <a:gd name="T7" fmla="*/ 0 60000 65536"/>
                <a:gd name="T8" fmla="*/ 0 60000 65536"/>
                <a:gd name="T9" fmla="*/ 0 w 384"/>
                <a:gd name="T10" fmla="*/ 0 h 152"/>
                <a:gd name="T11" fmla="*/ 384 w 38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52">
                  <a:moveTo>
                    <a:pt x="0" y="152"/>
                  </a:moveTo>
                  <a:cubicBezTo>
                    <a:pt x="64" y="84"/>
                    <a:pt x="128" y="16"/>
                    <a:pt x="192" y="8"/>
                  </a:cubicBezTo>
                  <a:cubicBezTo>
                    <a:pt x="256" y="0"/>
                    <a:pt x="360" y="80"/>
                    <a:pt x="384" y="10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41"/>
            <p:cNvSpPr>
              <a:spLocks/>
            </p:cNvSpPr>
            <p:nvPr/>
          </p:nvSpPr>
          <p:spPr bwMode="auto">
            <a:xfrm>
              <a:off x="10827" y="334"/>
              <a:ext cx="1517" cy="514"/>
            </a:xfrm>
            <a:custGeom>
              <a:avLst/>
              <a:gdLst>
                <a:gd name="T0" fmla="*/ 13726 w 728"/>
                <a:gd name="T1" fmla="*/ 5050 h 240"/>
                <a:gd name="T2" fmla="*/ 1963 w 728"/>
                <a:gd name="T3" fmla="*/ 4037 h 240"/>
                <a:gd name="T4" fmla="*/ 1963 w 728"/>
                <a:gd name="T5" fmla="*/ 0 h 240"/>
                <a:gd name="T6" fmla="*/ 0 60000 65536"/>
                <a:gd name="T7" fmla="*/ 0 60000 65536"/>
                <a:gd name="T8" fmla="*/ 0 60000 65536"/>
                <a:gd name="T9" fmla="*/ 0 w 728"/>
                <a:gd name="T10" fmla="*/ 0 h 240"/>
                <a:gd name="T11" fmla="*/ 728 w 72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8" h="240">
                  <a:moveTo>
                    <a:pt x="728" y="240"/>
                  </a:moveTo>
                  <a:cubicBezTo>
                    <a:pt x="468" y="236"/>
                    <a:pt x="208" y="232"/>
                    <a:pt x="104" y="192"/>
                  </a:cubicBezTo>
                  <a:cubicBezTo>
                    <a:pt x="0" y="152"/>
                    <a:pt x="96" y="8"/>
                    <a:pt x="10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42"/>
            <p:cNvSpPr>
              <a:spLocks/>
            </p:cNvSpPr>
            <p:nvPr/>
          </p:nvSpPr>
          <p:spPr bwMode="auto">
            <a:xfrm>
              <a:off x="13027" y="4242"/>
              <a:ext cx="450" cy="1440"/>
            </a:xfrm>
            <a:custGeom>
              <a:avLst/>
              <a:gdLst>
                <a:gd name="T0" fmla="*/ 0 w 264"/>
                <a:gd name="T1" fmla="*/ 29209 h 528"/>
                <a:gd name="T2" fmla="*/ 2025 w 264"/>
                <a:gd name="T3" fmla="*/ 18581 h 528"/>
                <a:gd name="T4" fmla="*/ 1214 w 264"/>
                <a:gd name="T5" fmla="*/ 0 h 528"/>
                <a:gd name="T6" fmla="*/ 0 60000 65536"/>
                <a:gd name="T7" fmla="*/ 0 60000 65536"/>
                <a:gd name="T8" fmla="*/ 0 60000 65536"/>
                <a:gd name="T9" fmla="*/ 0 w 264"/>
                <a:gd name="T10" fmla="*/ 0 h 528"/>
                <a:gd name="T11" fmla="*/ 264 w 264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528">
                  <a:moveTo>
                    <a:pt x="0" y="528"/>
                  </a:moveTo>
                  <a:cubicBezTo>
                    <a:pt x="108" y="476"/>
                    <a:pt x="216" y="424"/>
                    <a:pt x="240" y="336"/>
                  </a:cubicBezTo>
                  <a:cubicBezTo>
                    <a:pt x="264" y="248"/>
                    <a:pt x="168" y="8"/>
                    <a:pt x="14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Text Box 43"/>
            <p:cNvSpPr txBox="1">
              <a:spLocks noChangeArrowheads="1"/>
            </p:cNvSpPr>
            <p:nvPr/>
          </p:nvSpPr>
          <p:spPr bwMode="auto">
            <a:xfrm>
              <a:off x="2527" y="8187"/>
              <a:ext cx="12000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endParaRPr lang="sv-SE" altLang="ja-JP" sz="1100" b="1">
                <a:solidFill>
                  <a:srgbClr val="000000"/>
                </a:solidFill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55" name="Text Box 44"/>
            <p:cNvSpPr txBox="1">
              <a:spLocks noChangeArrowheads="1"/>
            </p:cNvSpPr>
            <p:nvPr/>
          </p:nvSpPr>
          <p:spPr bwMode="auto">
            <a:xfrm>
              <a:off x="6821" y="5385"/>
              <a:ext cx="1699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sv-SE" altLang="ja-JP" sz="12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pengembangan nosel bahan bakar CWM</a:t>
              </a:r>
              <a:endParaRPr lang="en-US" sz="1200" b="1" dirty="0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56" name="Freeform 45"/>
            <p:cNvSpPr>
              <a:spLocks/>
            </p:cNvSpPr>
            <p:nvPr/>
          </p:nvSpPr>
          <p:spPr bwMode="auto">
            <a:xfrm>
              <a:off x="6427" y="5031"/>
              <a:ext cx="1000" cy="343"/>
            </a:xfrm>
            <a:custGeom>
              <a:avLst/>
              <a:gdLst>
                <a:gd name="T0" fmla="*/ 0 w 480"/>
                <a:gd name="T1" fmla="*/ 1351 h 160"/>
                <a:gd name="T2" fmla="*/ 4523 w 480"/>
                <a:gd name="T3" fmla="*/ 334 h 160"/>
                <a:gd name="T4" fmla="*/ 9042 w 480"/>
                <a:gd name="T5" fmla="*/ 3379 h 160"/>
                <a:gd name="T6" fmla="*/ 0 60000 65536"/>
                <a:gd name="T7" fmla="*/ 0 60000 65536"/>
                <a:gd name="T8" fmla="*/ 0 60000 65536"/>
                <a:gd name="T9" fmla="*/ 0 w 480"/>
                <a:gd name="T10" fmla="*/ 0 h 160"/>
                <a:gd name="T11" fmla="*/ 480 w 480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60">
                  <a:moveTo>
                    <a:pt x="0" y="64"/>
                  </a:moveTo>
                  <a:cubicBezTo>
                    <a:pt x="80" y="32"/>
                    <a:pt x="160" y="0"/>
                    <a:pt x="240" y="16"/>
                  </a:cubicBezTo>
                  <a:cubicBezTo>
                    <a:pt x="320" y="32"/>
                    <a:pt x="448" y="136"/>
                    <a:pt x="480" y="1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6"/>
            <p:cNvSpPr>
              <a:spLocks/>
            </p:cNvSpPr>
            <p:nvPr/>
          </p:nvSpPr>
          <p:spPr bwMode="auto">
            <a:xfrm>
              <a:off x="8160" y="5065"/>
              <a:ext cx="467" cy="515"/>
            </a:xfrm>
            <a:custGeom>
              <a:avLst/>
              <a:gdLst>
                <a:gd name="T0" fmla="*/ 609 w 224"/>
                <a:gd name="T1" fmla="*/ 5088 h 240"/>
                <a:gd name="T2" fmla="*/ 609 w 224"/>
                <a:gd name="T3" fmla="*/ 2034 h 240"/>
                <a:gd name="T4" fmla="*/ 4234 w 224"/>
                <a:gd name="T5" fmla="*/ 0 h 240"/>
                <a:gd name="T6" fmla="*/ 0 60000 65536"/>
                <a:gd name="T7" fmla="*/ 0 60000 65536"/>
                <a:gd name="T8" fmla="*/ 0 60000 65536"/>
                <a:gd name="T9" fmla="*/ 0 w 224"/>
                <a:gd name="T10" fmla="*/ 0 h 240"/>
                <a:gd name="T11" fmla="*/ 224 w 22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240">
                  <a:moveTo>
                    <a:pt x="32" y="240"/>
                  </a:moveTo>
                  <a:cubicBezTo>
                    <a:pt x="16" y="188"/>
                    <a:pt x="0" y="136"/>
                    <a:pt x="32" y="96"/>
                  </a:cubicBezTo>
                  <a:cubicBezTo>
                    <a:pt x="64" y="56"/>
                    <a:pt x="176" y="0"/>
                    <a:pt x="22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47"/>
            <p:cNvSpPr>
              <a:spLocks/>
            </p:cNvSpPr>
            <p:nvPr/>
          </p:nvSpPr>
          <p:spPr bwMode="auto">
            <a:xfrm>
              <a:off x="8610" y="3934"/>
              <a:ext cx="417" cy="1028"/>
            </a:xfrm>
            <a:custGeom>
              <a:avLst/>
              <a:gdLst>
                <a:gd name="T0" fmla="*/ 3778 w 200"/>
                <a:gd name="T1" fmla="*/ 10100 h 480"/>
                <a:gd name="T2" fmla="*/ 152 w 200"/>
                <a:gd name="T3" fmla="*/ 5050 h 480"/>
                <a:gd name="T4" fmla="*/ 2873 w 200"/>
                <a:gd name="T5" fmla="*/ 0 h 480"/>
                <a:gd name="T6" fmla="*/ 0 60000 65536"/>
                <a:gd name="T7" fmla="*/ 0 60000 65536"/>
                <a:gd name="T8" fmla="*/ 0 60000 65536"/>
                <a:gd name="T9" fmla="*/ 0 w 200"/>
                <a:gd name="T10" fmla="*/ 0 h 480"/>
                <a:gd name="T11" fmla="*/ 200 w 20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480">
                  <a:moveTo>
                    <a:pt x="200" y="480"/>
                  </a:moveTo>
                  <a:cubicBezTo>
                    <a:pt x="108" y="400"/>
                    <a:pt x="16" y="320"/>
                    <a:pt x="8" y="240"/>
                  </a:cubicBezTo>
                  <a:cubicBezTo>
                    <a:pt x="0" y="160"/>
                    <a:pt x="136" y="32"/>
                    <a:pt x="15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48"/>
            <p:cNvSpPr>
              <a:spLocks/>
            </p:cNvSpPr>
            <p:nvPr/>
          </p:nvSpPr>
          <p:spPr bwMode="auto">
            <a:xfrm>
              <a:off x="6727" y="6505"/>
              <a:ext cx="1900" cy="429"/>
            </a:xfrm>
            <a:custGeom>
              <a:avLst/>
              <a:gdLst>
                <a:gd name="T0" fmla="*/ 0 w 912"/>
                <a:gd name="T1" fmla="*/ 1017 h 200"/>
                <a:gd name="T2" fmla="*/ 9948 w 912"/>
                <a:gd name="T3" fmla="*/ 4067 h 200"/>
                <a:gd name="T4" fmla="*/ 17179 w 912"/>
                <a:gd name="T5" fmla="*/ 0 h 200"/>
                <a:gd name="T6" fmla="*/ 0 60000 65536"/>
                <a:gd name="T7" fmla="*/ 0 60000 65536"/>
                <a:gd name="T8" fmla="*/ 0 60000 65536"/>
                <a:gd name="T9" fmla="*/ 0 w 912"/>
                <a:gd name="T10" fmla="*/ 0 h 200"/>
                <a:gd name="T11" fmla="*/ 912 w 912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00">
                  <a:moveTo>
                    <a:pt x="0" y="48"/>
                  </a:moveTo>
                  <a:cubicBezTo>
                    <a:pt x="188" y="124"/>
                    <a:pt x="376" y="200"/>
                    <a:pt x="528" y="192"/>
                  </a:cubicBezTo>
                  <a:cubicBezTo>
                    <a:pt x="680" y="184"/>
                    <a:pt x="796" y="92"/>
                    <a:pt x="91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49"/>
            <p:cNvSpPr>
              <a:spLocks/>
            </p:cNvSpPr>
            <p:nvPr/>
          </p:nvSpPr>
          <p:spPr bwMode="auto">
            <a:xfrm>
              <a:off x="11327" y="4808"/>
              <a:ext cx="1000" cy="566"/>
            </a:xfrm>
            <a:custGeom>
              <a:avLst/>
              <a:gdLst>
                <a:gd name="T0" fmla="*/ 0 w 480"/>
                <a:gd name="T1" fmla="*/ 2532 h 264"/>
                <a:gd name="T2" fmla="*/ 4523 w 480"/>
                <a:gd name="T3" fmla="*/ 502 h 264"/>
                <a:gd name="T4" fmla="*/ 9042 w 480"/>
                <a:gd name="T5" fmla="*/ 5576 h 264"/>
                <a:gd name="T6" fmla="*/ 0 60000 65536"/>
                <a:gd name="T7" fmla="*/ 0 60000 65536"/>
                <a:gd name="T8" fmla="*/ 0 60000 65536"/>
                <a:gd name="T9" fmla="*/ 0 w 480"/>
                <a:gd name="T10" fmla="*/ 0 h 264"/>
                <a:gd name="T11" fmla="*/ 480 w 480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64">
                  <a:moveTo>
                    <a:pt x="0" y="120"/>
                  </a:moveTo>
                  <a:cubicBezTo>
                    <a:pt x="80" y="60"/>
                    <a:pt x="160" y="0"/>
                    <a:pt x="240" y="24"/>
                  </a:cubicBezTo>
                  <a:cubicBezTo>
                    <a:pt x="320" y="48"/>
                    <a:pt x="448" y="232"/>
                    <a:pt x="480" y="2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50"/>
            <p:cNvSpPr>
              <a:spLocks/>
            </p:cNvSpPr>
            <p:nvPr/>
          </p:nvSpPr>
          <p:spPr bwMode="auto">
            <a:xfrm>
              <a:off x="9110" y="3317"/>
              <a:ext cx="1217" cy="2777"/>
            </a:xfrm>
            <a:custGeom>
              <a:avLst/>
              <a:gdLst>
                <a:gd name="T0" fmla="*/ 10109 w 584"/>
                <a:gd name="T1" fmla="*/ 27318 h 1296"/>
                <a:gd name="T2" fmla="*/ 152 w 584"/>
                <a:gd name="T3" fmla="*/ 12139 h 1296"/>
                <a:gd name="T4" fmla="*/ 11013 w 584"/>
                <a:gd name="T5" fmla="*/ 0 h 1296"/>
                <a:gd name="T6" fmla="*/ 0 60000 65536"/>
                <a:gd name="T7" fmla="*/ 0 60000 65536"/>
                <a:gd name="T8" fmla="*/ 0 60000 65536"/>
                <a:gd name="T9" fmla="*/ 0 w 584"/>
                <a:gd name="T10" fmla="*/ 0 h 1296"/>
                <a:gd name="T11" fmla="*/ 584 w 584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4" h="1296">
                  <a:moveTo>
                    <a:pt x="536" y="1296"/>
                  </a:moveTo>
                  <a:cubicBezTo>
                    <a:pt x="268" y="1044"/>
                    <a:pt x="0" y="792"/>
                    <a:pt x="8" y="576"/>
                  </a:cubicBezTo>
                  <a:cubicBezTo>
                    <a:pt x="16" y="360"/>
                    <a:pt x="488" y="80"/>
                    <a:pt x="58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51"/>
            <p:cNvSpPr>
              <a:spLocks/>
            </p:cNvSpPr>
            <p:nvPr/>
          </p:nvSpPr>
          <p:spPr bwMode="auto">
            <a:xfrm>
              <a:off x="12827" y="2035"/>
              <a:ext cx="417" cy="720"/>
            </a:xfrm>
            <a:custGeom>
              <a:avLst/>
              <a:gdLst>
                <a:gd name="T0" fmla="*/ 909 w 200"/>
                <a:gd name="T1" fmla="*/ 7084 h 336"/>
                <a:gd name="T2" fmla="*/ 3626 w 200"/>
                <a:gd name="T3" fmla="*/ 2025 h 336"/>
                <a:gd name="T4" fmla="*/ 0 w 200"/>
                <a:gd name="T5" fmla="*/ 0 h 336"/>
                <a:gd name="T6" fmla="*/ 0 60000 65536"/>
                <a:gd name="T7" fmla="*/ 0 60000 65536"/>
                <a:gd name="T8" fmla="*/ 0 60000 65536"/>
                <a:gd name="T9" fmla="*/ 0 w 200"/>
                <a:gd name="T10" fmla="*/ 0 h 336"/>
                <a:gd name="T11" fmla="*/ 200 w 200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336">
                  <a:moveTo>
                    <a:pt x="48" y="336"/>
                  </a:moveTo>
                  <a:cubicBezTo>
                    <a:pt x="124" y="244"/>
                    <a:pt x="200" y="152"/>
                    <a:pt x="192" y="96"/>
                  </a:cubicBezTo>
                  <a:cubicBezTo>
                    <a:pt x="184" y="40"/>
                    <a:pt x="48" y="16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52"/>
            <p:cNvSpPr>
              <a:spLocks/>
            </p:cNvSpPr>
            <p:nvPr/>
          </p:nvSpPr>
          <p:spPr bwMode="auto">
            <a:xfrm>
              <a:off x="10110" y="1362"/>
              <a:ext cx="1017" cy="720"/>
            </a:xfrm>
            <a:custGeom>
              <a:avLst/>
              <a:gdLst>
                <a:gd name="T0" fmla="*/ 2872 w 488"/>
                <a:gd name="T1" fmla="*/ 7084 h 336"/>
                <a:gd name="T2" fmla="*/ 1061 w 488"/>
                <a:gd name="T3" fmla="*/ 4046 h 336"/>
                <a:gd name="T4" fmla="*/ 9203 w 488"/>
                <a:gd name="T5" fmla="*/ 0 h 336"/>
                <a:gd name="T6" fmla="*/ 0 60000 65536"/>
                <a:gd name="T7" fmla="*/ 0 60000 65536"/>
                <a:gd name="T8" fmla="*/ 0 60000 65536"/>
                <a:gd name="T9" fmla="*/ 0 w 488"/>
                <a:gd name="T10" fmla="*/ 0 h 336"/>
                <a:gd name="T11" fmla="*/ 488 w 4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8" h="336">
                  <a:moveTo>
                    <a:pt x="152" y="336"/>
                  </a:moveTo>
                  <a:cubicBezTo>
                    <a:pt x="76" y="292"/>
                    <a:pt x="0" y="248"/>
                    <a:pt x="56" y="192"/>
                  </a:cubicBezTo>
                  <a:cubicBezTo>
                    <a:pt x="112" y="136"/>
                    <a:pt x="416" y="48"/>
                    <a:pt x="488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Text Box 53"/>
            <p:cNvSpPr txBox="1">
              <a:spLocks noChangeArrowheads="1"/>
            </p:cNvSpPr>
            <p:nvPr/>
          </p:nvSpPr>
          <p:spPr bwMode="auto">
            <a:xfrm>
              <a:off x="7427" y="2801"/>
              <a:ext cx="3001" cy="55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000" b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Pengembangan Basic Design Pilot Plant kapasitas 7,5 ton/jam</a:t>
              </a:r>
              <a:endParaRPr lang="en-US" sz="1000" b="1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  <p:sp>
          <p:nvSpPr>
            <p:cNvPr id="13365" name="Text Box 54"/>
            <p:cNvSpPr txBox="1">
              <a:spLocks noChangeArrowheads="1"/>
            </p:cNvSpPr>
            <p:nvPr/>
          </p:nvSpPr>
          <p:spPr bwMode="auto">
            <a:xfrm>
              <a:off x="10026" y="1980"/>
              <a:ext cx="2702" cy="55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Pembangunan Pilot Plant </a:t>
              </a:r>
              <a:r>
                <a:rPr lang="en-US" altLang="ja-JP" sz="1000" b="1" dirty="0" err="1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kapasitas</a:t>
              </a:r>
              <a:r>
                <a:rPr lang="en-US" altLang="ja-JP" sz="1000" b="1" dirty="0">
                  <a:solidFill>
                    <a:srgbClr val="000000"/>
                  </a:solidFill>
                  <a:latin typeface="Arial" charset="0"/>
                  <a:ea typeface="MS Mincho" pitchFamily="49" charset="-128"/>
                  <a:cs typeface="Arial" charset="0"/>
                </a:rPr>
                <a:t> 7 ton/jam</a:t>
              </a:r>
              <a:endParaRPr lang="en-US" sz="1000" b="1" dirty="0">
                <a:latin typeface="Arial" charset="0"/>
                <a:ea typeface="MS Mincho" pitchFamily="49" charset="-128"/>
                <a:cs typeface="Arial" charset="0"/>
              </a:endParaRPr>
            </a:p>
          </p:txBody>
        </p:sp>
      </p:grp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118745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Road Map on Coal Upgrading</a:t>
            </a:r>
          </a:p>
        </p:txBody>
      </p:sp>
    </p:spTree>
    <p:extLst>
      <p:ext uri="{BB962C8B-B14F-4D97-AF65-F5344CB8AC3E}">
        <p14:creationId xmlns:p14="http://schemas.microsoft.com/office/powerpoint/2010/main" val="14945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LayOut_CUT-Mo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9325" y="2133600"/>
            <a:ext cx="44862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15"/>
          <p:cNvSpPr txBox="1">
            <a:spLocks noChangeArrowheads="1"/>
          </p:cNvSpPr>
          <p:nvPr/>
        </p:nvSpPr>
        <p:spPr bwMode="auto">
          <a:xfrm>
            <a:off x="152400" y="4343400"/>
            <a:ext cx="213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South Kalimantan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404813"/>
            <a:ext cx="8497888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Year 2007: CUT Pilot Plant (7 ton/h)</a:t>
            </a:r>
            <a:b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Constructions:</a:t>
            </a:r>
            <a:endParaRPr lang="id-ID" sz="36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505200" y="150495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00038" algn="ctr"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Plant Location and Layout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pic>
        <p:nvPicPr>
          <p:cNvPr id="14342" name="Picture 3" descr="CPP-TN-DWG-001-1505-Model"/>
          <p:cNvPicPr>
            <a:picLocks noChangeAspect="1" noChangeArrowheads="1"/>
          </p:cNvPicPr>
          <p:nvPr/>
        </p:nvPicPr>
        <p:blipFill>
          <a:blip r:embed="rId3">
            <a:lum bright="-18000" contrast="24000"/>
          </a:blip>
          <a:srcRect/>
          <a:stretch>
            <a:fillRect/>
          </a:stretch>
        </p:blipFill>
        <p:spPr bwMode="auto">
          <a:xfrm>
            <a:off x="5010150" y="4267200"/>
            <a:ext cx="40576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2"/>
          <p:cNvGrpSpPr>
            <a:grpSpLocks/>
          </p:cNvGrpSpPr>
          <p:nvPr/>
        </p:nvGrpSpPr>
        <p:grpSpPr bwMode="auto">
          <a:xfrm>
            <a:off x="76200" y="1525588"/>
            <a:ext cx="3427413" cy="2817812"/>
            <a:chOff x="99" y="534"/>
            <a:chExt cx="2159" cy="1775"/>
          </a:xfrm>
        </p:grpSpPr>
        <p:pic>
          <p:nvPicPr>
            <p:cNvPr id="1434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" y="534"/>
              <a:ext cx="2160" cy="1776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4348" name="Text Box 4"/>
            <p:cNvSpPr txBox="1">
              <a:spLocks noChangeArrowheads="1"/>
            </p:cNvSpPr>
            <p:nvPr/>
          </p:nvSpPr>
          <p:spPr bwMode="auto">
            <a:xfrm>
              <a:off x="1193" y="1915"/>
              <a:ext cx="331" cy="1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Rantau</a:t>
              </a:r>
            </a:p>
          </p:txBody>
        </p:sp>
      </p:grpSp>
      <p:sp>
        <p:nvSpPr>
          <p:cNvPr id="14344" name="Line 14"/>
          <p:cNvSpPr>
            <a:spLocks noChangeShapeType="1"/>
          </p:cNvSpPr>
          <p:nvPr/>
        </p:nvSpPr>
        <p:spPr bwMode="auto">
          <a:xfrm flipH="1">
            <a:off x="2286000" y="3657600"/>
            <a:ext cx="3581400" cy="1524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33350" y="5562600"/>
            <a:ext cx="3716338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cs typeface="Arial" charset="0"/>
              </a:rPr>
              <a:t>Location: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  <a:cs typeface="Arial" charset="0"/>
              </a:rPr>
              <a:t>Suato village, Tatakan, Rantau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  <a:cs typeface="Arial" charset="0"/>
              </a:rPr>
              <a:t>Jl. Raya Banjarmasin – Rantau KM 94.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  <a:cs typeface="Arial" charset="0"/>
              </a:rPr>
              <a:t>( Jalan Hauling PT.KPP km 38.5 )</a:t>
            </a:r>
            <a:r>
              <a:rPr lang="ar-SA" sz="1600">
                <a:solidFill>
                  <a:srgbClr val="000000"/>
                </a:solidFill>
                <a:latin typeface="Arial" charset="0"/>
                <a:cs typeface="Arial" charset="0"/>
              </a:rPr>
              <a:t>‏</a:t>
            </a:r>
            <a:endParaRPr lang="en-GB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104063" y="2398713"/>
            <a:ext cx="1963737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cs typeface="Arial" charset="0"/>
              </a:rPr>
              <a:t>Supported by RAPID program research</a:t>
            </a:r>
            <a:endParaRPr lang="en-GB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92188" y="457200"/>
            <a:ext cx="7158037" cy="9540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Year 2010: CUT Pilot Plant (7 ton/h)</a:t>
            </a:r>
          </a:p>
          <a:p>
            <a:pPr>
              <a:defRPr/>
            </a:pPr>
            <a:r>
              <a:rPr lang="en-US" sz="2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Ready for Production Test: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87450" y="1557338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00038" algn="ctr"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charset="0"/>
              </a:rPr>
              <a:t>Plant Layout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pic>
        <p:nvPicPr>
          <p:cNvPr id="15364" name="Picture 4" descr="H:\My Pictures\CUT Pilot Plant 2006-2007\Site 31 Aug 07\Crop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22475"/>
            <a:ext cx="57150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P83100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H:\My Pictures\CUT Pilot Plant 2006-2007\Site CUT 28-30 NOP 07\P1010014 Cr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572000"/>
            <a:ext cx="30432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P10100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572000"/>
            <a:ext cx="28956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H:\My Pictures\CUT Pilot Plant 2006-2007\Site 31 Aug 07\Crop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5334000"/>
            <a:ext cx="3082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7" descr="P101005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524000"/>
            <a:ext cx="26225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6" descr="P10100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3182938"/>
            <a:ext cx="11430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Oval 8"/>
          <p:cNvSpPr>
            <a:spLocks noChangeArrowheads="1"/>
          </p:cNvSpPr>
          <p:nvPr/>
        </p:nvSpPr>
        <p:spPr bwMode="auto">
          <a:xfrm>
            <a:off x="6400800" y="2286000"/>
            <a:ext cx="1828800" cy="990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90600" y="404813"/>
            <a:ext cx="81534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Year 2011: CUT Commercial Plant (150 ton/h)</a:t>
            </a:r>
            <a:b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Process Flow Diagram:</a:t>
            </a:r>
            <a:endParaRPr lang="id-ID" sz="280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527175"/>
            <a:ext cx="66294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pembangkit</a:t>
            </a:r>
            <a:r>
              <a:rPr lang="en-US" dirty="0" smtClean="0"/>
              <a:t> EBT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08025" y="692150"/>
            <a:ext cx="8207375" cy="6397625"/>
            <a:chOff x="2527" y="-592"/>
            <a:chExt cx="12000" cy="9624"/>
          </a:xfrm>
        </p:grpSpPr>
        <p:sp>
          <p:nvSpPr>
            <p:cNvPr id="3119" name="Rectangle 10"/>
            <p:cNvSpPr>
              <a:spLocks noChangeArrowheads="1"/>
            </p:cNvSpPr>
            <p:nvPr/>
          </p:nvSpPr>
          <p:spPr bwMode="auto">
            <a:xfrm>
              <a:off x="2527" y="4442"/>
              <a:ext cx="12000" cy="3503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AutoShape 6"/>
            <p:cNvSpPr>
              <a:spLocks noChangeAspect="1" noChangeArrowheads="1"/>
            </p:cNvSpPr>
            <p:nvPr/>
          </p:nvSpPr>
          <p:spPr bwMode="auto">
            <a:xfrm>
              <a:off x="2527" y="-592"/>
              <a:ext cx="12000" cy="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Rectangle 7"/>
            <p:cNvSpPr>
              <a:spLocks noChangeArrowheads="1"/>
            </p:cNvSpPr>
            <p:nvPr/>
          </p:nvSpPr>
          <p:spPr bwMode="auto">
            <a:xfrm>
              <a:off x="2527" y="-592"/>
              <a:ext cx="12000" cy="133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Rectangle 8"/>
            <p:cNvSpPr>
              <a:spLocks noChangeArrowheads="1"/>
            </p:cNvSpPr>
            <p:nvPr/>
          </p:nvSpPr>
          <p:spPr bwMode="auto">
            <a:xfrm>
              <a:off x="2527" y="745"/>
              <a:ext cx="12000" cy="1955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Rectangle 9"/>
            <p:cNvSpPr>
              <a:spLocks noChangeArrowheads="1"/>
            </p:cNvSpPr>
            <p:nvPr/>
          </p:nvSpPr>
          <p:spPr bwMode="auto">
            <a:xfrm>
              <a:off x="2527" y="2700"/>
              <a:ext cx="12000" cy="174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2" name="Text Box 19"/>
            <p:cNvSpPr txBox="1">
              <a:spLocks noChangeArrowheads="1"/>
            </p:cNvSpPr>
            <p:nvPr/>
          </p:nvSpPr>
          <p:spPr bwMode="auto">
            <a:xfrm>
              <a:off x="8153" y="3967"/>
              <a:ext cx="2586" cy="36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>
                  <a:solidFill>
                    <a:srgbClr val="000000"/>
                  </a:solidFill>
                  <a:ea typeface="MS Mincho" pitchFamily="49" charset="-128"/>
                </a:rPr>
                <a:t>Thin Film SC</a:t>
              </a:r>
              <a:endParaRPr lang="en-US" sz="1200" b="1">
                <a:ea typeface="MS Mincho" pitchFamily="49" charset="-128"/>
              </a:endParaRPr>
            </a:p>
          </p:txBody>
        </p:sp>
        <p:sp>
          <p:nvSpPr>
            <p:cNvPr id="3125" name="Text Box 22"/>
            <p:cNvSpPr txBox="1">
              <a:spLocks noChangeArrowheads="1"/>
            </p:cNvSpPr>
            <p:nvPr/>
          </p:nvSpPr>
          <p:spPr bwMode="auto">
            <a:xfrm>
              <a:off x="11519" y="1034"/>
              <a:ext cx="2785" cy="91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200" b="1" dirty="0">
                  <a:solidFill>
                    <a:srgbClr val="000000"/>
                  </a:solidFill>
                  <a:ea typeface="MS Mincho" pitchFamily="49" charset="-128"/>
                </a:rPr>
                <a:t>Solar Cell System Hardware &amp; Software</a:t>
              </a:r>
              <a:endParaRPr lang="en-US" sz="1200" b="1" dirty="0">
                <a:ea typeface="MS Mincho" pitchFamily="49" charset="-128"/>
              </a:endParaRPr>
            </a:p>
          </p:txBody>
        </p:sp>
        <p:sp>
          <p:nvSpPr>
            <p:cNvPr id="3126" name="Oval 23"/>
            <p:cNvSpPr>
              <a:spLocks noChangeArrowheads="1"/>
            </p:cNvSpPr>
            <p:nvPr/>
          </p:nvSpPr>
          <p:spPr bwMode="auto">
            <a:xfrm>
              <a:off x="11772" y="-487"/>
              <a:ext cx="2455" cy="112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3127" name="Text Box 24"/>
            <p:cNvSpPr txBox="1">
              <a:spLocks noChangeArrowheads="1"/>
            </p:cNvSpPr>
            <p:nvPr/>
          </p:nvSpPr>
          <p:spPr bwMode="auto">
            <a:xfrm>
              <a:off x="11867" y="-258"/>
              <a:ext cx="2356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200" b="1">
                  <a:solidFill>
                    <a:srgbClr val="000000"/>
                  </a:solidFill>
                  <a:ea typeface="MS Mincho" pitchFamily="49" charset="-128"/>
                </a:rPr>
                <a:t>Building Integrated PV [35 kWp]</a:t>
              </a:r>
              <a:endParaRPr lang="en-US" sz="1200" b="1">
                <a:ea typeface="MS Mincho" pitchFamily="49" charset="-128"/>
              </a:endParaRPr>
            </a:p>
          </p:txBody>
        </p:sp>
        <p:sp>
          <p:nvSpPr>
            <p:cNvPr id="3128" name="Text Box 25"/>
            <p:cNvSpPr txBox="1">
              <a:spLocks noChangeArrowheads="1"/>
            </p:cNvSpPr>
            <p:nvPr/>
          </p:nvSpPr>
          <p:spPr bwMode="auto">
            <a:xfrm>
              <a:off x="3927" y="7945"/>
              <a:ext cx="36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400" b="1">
                  <a:solidFill>
                    <a:srgbClr val="000000"/>
                  </a:solidFill>
                  <a:ea typeface="MS Mincho" pitchFamily="49" charset="-128"/>
                </a:rPr>
                <a:t>2000 - 2005</a:t>
              </a:r>
              <a:endParaRPr lang="en-US" sz="1400" b="1">
                <a:ea typeface="MS Mincho" pitchFamily="49" charset="-128"/>
              </a:endParaRPr>
            </a:p>
          </p:txBody>
        </p:sp>
        <p:sp>
          <p:nvSpPr>
            <p:cNvPr id="3129" name="Text Box 26"/>
            <p:cNvSpPr txBox="1">
              <a:spLocks noChangeArrowheads="1"/>
            </p:cNvSpPr>
            <p:nvPr/>
          </p:nvSpPr>
          <p:spPr bwMode="auto">
            <a:xfrm>
              <a:off x="7527" y="7945"/>
              <a:ext cx="36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400" b="1">
                  <a:solidFill>
                    <a:srgbClr val="000000"/>
                  </a:solidFill>
                  <a:ea typeface="MS Mincho" pitchFamily="49" charset="-128"/>
                </a:rPr>
                <a:t>2005 - 2010</a:t>
              </a:r>
              <a:endParaRPr lang="en-US" sz="1400" b="1">
                <a:ea typeface="MS Mincho" pitchFamily="49" charset="-128"/>
              </a:endParaRPr>
            </a:p>
          </p:txBody>
        </p:sp>
        <p:sp>
          <p:nvSpPr>
            <p:cNvPr id="3130" name="Text Box 27"/>
            <p:cNvSpPr txBox="1">
              <a:spLocks noChangeArrowheads="1"/>
            </p:cNvSpPr>
            <p:nvPr/>
          </p:nvSpPr>
          <p:spPr bwMode="auto">
            <a:xfrm>
              <a:off x="10869" y="7931"/>
              <a:ext cx="36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400" b="1">
                  <a:solidFill>
                    <a:srgbClr val="000000"/>
                  </a:solidFill>
                  <a:ea typeface="MS Mincho" pitchFamily="49" charset="-128"/>
                </a:rPr>
                <a:t>2010 - 2015</a:t>
              </a:r>
              <a:endParaRPr lang="en-US" sz="1400" b="1">
                <a:ea typeface="MS Mincho" pitchFamily="49" charset="-128"/>
              </a:endParaRPr>
            </a:p>
          </p:txBody>
        </p:sp>
        <p:sp>
          <p:nvSpPr>
            <p:cNvPr id="3131" name="Text Box 29"/>
            <p:cNvSpPr txBox="1">
              <a:spLocks noChangeArrowheads="1"/>
            </p:cNvSpPr>
            <p:nvPr/>
          </p:nvSpPr>
          <p:spPr bwMode="auto">
            <a:xfrm>
              <a:off x="5219" y="7127"/>
              <a:ext cx="2400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sv-SE" altLang="ja-JP" sz="1200" b="1">
                  <a:solidFill>
                    <a:srgbClr val="000000"/>
                  </a:solidFill>
                  <a:ea typeface="MS Mincho" pitchFamily="49" charset="-128"/>
                </a:rPr>
                <a:t>Ekstraksi &amp; purifikasi Silika</a:t>
              </a:r>
              <a:endParaRPr lang="en-US" sz="1200" b="1">
                <a:ea typeface="MS Mincho" pitchFamily="49" charset="-128"/>
              </a:endParaRPr>
            </a:p>
          </p:txBody>
        </p:sp>
        <p:sp>
          <p:nvSpPr>
            <p:cNvPr id="3132" name="Text Box 33"/>
            <p:cNvSpPr txBox="1">
              <a:spLocks noChangeArrowheads="1"/>
            </p:cNvSpPr>
            <p:nvPr/>
          </p:nvSpPr>
          <p:spPr bwMode="auto">
            <a:xfrm>
              <a:off x="2527" y="6095"/>
              <a:ext cx="11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en-US" altLang="ja-JP" sz="1400" b="1">
                  <a:solidFill>
                    <a:srgbClr val="000000"/>
                  </a:solidFill>
                  <a:ea typeface="MS Mincho" pitchFamily="49" charset="-128"/>
                </a:rPr>
                <a:t>R&amp;D</a:t>
              </a:r>
              <a:endParaRPr lang="en-US" sz="1400" b="1">
                <a:ea typeface="MS Mincho" pitchFamily="49" charset="-128"/>
              </a:endParaRPr>
            </a:p>
          </p:txBody>
        </p:sp>
        <p:sp>
          <p:nvSpPr>
            <p:cNvPr id="3133" name="Text Box 34"/>
            <p:cNvSpPr txBox="1">
              <a:spLocks noChangeArrowheads="1"/>
            </p:cNvSpPr>
            <p:nvPr/>
          </p:nvSpPr>
          <p:spPr bwMode="auto">
            <a:xfrm>
              <a:off x="2527" y="3317"/>
              <a:ext cx="3180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en-US" altLang="ja-JP" sz="1400" b="1">
                  <a:solidFill>
                    <a:srgbClr val="000000"/>
                  </a:solidFill>
                  <a:ea typeface="MS Mincho" pitchFamily="49" charset="-128"/>
                </a:rPr>
                <a:t>Teknologi</a:t>
              </a:r>
            </a:p>
            <a:p>
              <a:pPr eaLnBrk="0" hangingPunct="0"/>
              <a:r>
                <a:rPr lang="en-US" altLang="ja-JP" sz="1400" b="1">
                  <a:solidFill>
                    <a:srgbClr val="000000"/>
                  </a:solidFill>
                  <a:ea typeface="MS Mincho" pitchFamily="49" charset="-128"/>
                </a:rPr>
                <a:t>/Eksplorasi</a:t>
              </a:r>
              <a:endParaRPr lang="en-US" sz="1400" b="1">
                <a:ea typeface="MS Mincho" pitchFamily="49" charset="-128"/>
              </a:endParaRPr>
            </a:p>
          </p:txBody>
        </p:sp>
        <p:sp>
          <p:nvSpPr>
            <p:cNvPr id="3134" name="Text Box 35"/>
            <p:cNvSpPr txBox="1">
              <a:spLocks noChangeArrowheads="1"/>
            </p:cNvSpPr>
            <p:nvPr/>
          </p:nvSpPr>
          <p:spPr bwMode="auto">
            <a:xfrm>
              <a:off x="2601" y="1443"/>
              <a:ext cx="13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eaLnBrk="0" hangingPunct="0"/>
              <a:r>
                <a:rPr lang="en-US" altLang="ja-JP" sz="1400" b="1">
                  <a:solidFill>
                    <a:srgbClr val="000000"/>
                  </a:solidFill>
                  <a:ea typeface="MS Mincho" pitchFamily="49" charset="-128"/>
                </a:rPr>
                <a:t>Produk</a:t>
              </a:r>
              <a:endParaRPr lang="en-US" sz="1400" b="1">
                <a:ea typeface="MS Mincho" pitchFamily="49" charset="-128"/>
              </a:endParaRPr>
            </a:p>
          </p:txBody>
        </p:sp>
        <p:sp>
          <p:nvSpPr>
            <p:cNvPr id="3135" name="Text Box 36"/>
            <p:cNvSpPr txBox="1">
              <a:spLocks noChangeArrowheads="1"/>
            </p:cNvSpPr>
            <p:nvPr/>
          </p:nvSpPr>
          <p:spPr bwMode="auto">
            <a:xfrm>
              <a:off x="2627" y="-181"/>
              <a:ext cx="254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54864" tIns="27432" rIns="54864" bIns="27432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rgbClr val="000000"/>
                  </a:solidFill>
                  <a:ea typeface="MS Mincho" pitchFamily="49" charset="-128"/>
                </a:rPr>
                <a:t>Usaha/</a:t>
              </a:r>
              <a:r>
                <a:rPr lang="en-US" sz="1400" b="1" dirty="0" err="1">
                  <a:solidFill>
                    <a:srgbClr val="000000"/>
                  </a:solidFill>
                  <a:ea typeface="MS Mincho" pitchFamily="49" charset="-128"/>
                </a:rPr>
                <a:t>Bisnis</a:t>
              </a:r>
              <a:endParaRPr lang="en-US" sz="1400" b="1" dirty="0">
                <a:ea typeface="MS Mincho" pitchFamily="49" charset="-128"/>
              </a:endParaRPr>
            </a:p>
          </p:txBody>
        </p:sp>
        <p:sp>
          <p:nvSpPr>
            <p:cNvPr id="3136" name="Text Box 43"/>
            <p:cNvSpPr txBox="1">
              <a:spLocks noChangeArrowheads="1"/>
            </p:cNvSpPr>
            <p:nvPr/>
          </p:nvSpPr>
          <p:spPr bwMode="auto">
            <a:xfrm>
              <a:off x="2527" y="8187"/>
              <a:ext cx="12000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endParaRPr lang="sv-SE" altLang="ja-JP" sz="1100" b="1">
                <a:solidFill>
                  <a:srgbClr val="000000"/>
                </a:solidFill>
                <a:ea typeface="MS Mincho" pitchFamily="49" charset="-128"/>
              </a:endParaRPr>
            </a:p>
          </p:txBody>
        </p:sp>
        <p:sp>
          <p:nvSpPr>
            <p:cNvPr id="3137" name="Text Box 53"/>
            <p:cNvSpPr txBox="1">
              <a:spLocks noChangeArrowheads="1"/>
            </p:cNvSpPr>
            <p:nvPr/>
          </p:nvSpPr>
          <p:spPr bwMode="auto">
            <a:xfrm>
              <a:off x="10628" y="3230"/>
              <a:ext cx="1671" cy="6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200" b="1">
                  <a:solidFill>
                    <a:srgbClr val="000000"/>
                  </a:solidFill>
                  <a:ea typeface="MS Mincho" pitchFamily="49" charset="-128"/>
                </a:rPr>
                <a:t>Prod. Wafer</a:t>
              </a:r>
            </a:p>
            <a:p>
              <a:pPr algn="ctr" eaLnBrk="0" hangingPunct="0"/>
              <a:r>
                <a:rPr lang="en-US" altLang="ja-JP" sz="1200" b="1">
                  <a:solidFill>
                    <a:srgbClr val="000000"/>
                  </a:solidFill>
                  <a:ea typeface="MS Mincho" pitchFamily="49" charset="-128"/>
                </a:rPr>
                <a:t>Single/Poli-Si</a:t>
              </a:r>
              <a:endParaRPr lang="en-US" sz="1200" b="1">
                <a:ea typeface="MS Mincho" pitchFamily="49" charset="-128"/>
              </a:endParaRPr>
            </a:p>
          </p:txBody>
        </p:sp>
        <p:sp>
          <p:nvSpPr>
            <p:cNvPr id="3138" name="Text Box 54"/>
            <p:cNvSpPr txBox="1">
              <a:spLocks noChangeArrowheads="1"/>
            </p:cNvSpPr>
            <p:nvPr/>
          </p:nvSpPr>
          <p:spPr bwMode="auto">
            <a:xfrm>
              <a:off x="11519" y="2132"/>
              <a:ext cx="2562" cy="36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200" b="1">
                  <a:solidFill>
                    <a:srgbClr val="000000"/>
                  </a:solidFill>
                  <a:ea typeface="MS Mincho" pitchFamily="49" charset="-128"/>
                </a:rPr>
                <a:t>Panel Solar Cell</a:t>
              </a:r>
              <a:endParaRPr lang="en-US" sz="1200" b="1">
                <a:ea typeface="MS Mincho" pitchFamily="49" charset="-128"/>
              </a:endParaRPr>
            </a:p>
          </p:txBody>
        </p:sp>
      </p:grp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1187450" y="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Road Map on Solar Energy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219200" y="5562600"/>
            <a:ext cx="7620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219200" y="4799013"/>
            <a:ext cx="76200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Rectangle 62"/>
          <p:cNvSpPr>
            <a:spLocks noChangeArrowheads="1"/>
          </p:cNvSpPr>
          <p:nvPr/>
        </p:nvSpPr>
        <p:spPr bwMode="auto">
          <a:xfrm>
            <a:off x="7650163" y="4264025"/>
            <a:ext cx="1258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400" b="1">
                <a:solidFill>
                  <a:srgbClr val="000000"/>
                </a:solidFill>
                <a:ea typeface="MS Mincho" pitchFamily="49" charset="-128"/>
              </a:rPr>
              <a:t>Downstream</a:t>
            </a:r>
            <a:endParaRPr lang="en-US" sz="1400"/>
          </a:p>
        </p:txBody>
      </p:sp>
      <p:grpSp>
        <p:nvGrpSpPr>
          <p:cNvPr id="3" name="Group 162"/>
          <p:cNvGrpSpPr>
            <a:grpSpLocks/>
          </p:cNvGrpSpPr>
          <p:nvPr/>
        </p:nvGrpSpPr>
        <p:grpSpPr bwMode="auto">
          <a:xfrm>
            <a:off x="1524000" y="762000"/>
            <a:ext cx="7239000" cy="5486400"/>
            <a:chOff x="1524000" y="762000"/>
            <a:chExt cx="7239000" cy="5486400"/>
          </a:xfrm>
        </p:grpSpPr>
        <p:sp>
          <p:nvSpPr>
            <p:cNvPr id="81" name="Rounded Rectangle 80"/>
            <p:cNvSpPr/>
            <p:nvPr/>
          </p:nvSpPr>
          <p:spPr>
            <a:xfrm>
              <a:off x="5486400" y="4953000"/>
              <a:ext cx="1219242" cy="4572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88" name="Text Box 44"/>
            <p:cNvSpPr txBox="1">
              <a:spLocks noChangeArrowheads="1"/>
            </p:cNvSpPr>
            <p:nvPr/>
          </p:nvSpPr>
          <p:spPr bwMode="auto">
            <a:xfrm>
              <a:off x="4724400" y="5791200"/>
              <a:ext cx="1162050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sv-SE" altLang="ja-JP" sz="1200" b="1">
                  <a:solidFill>
                    <a:srgbClr val="000000"/>
                  </a:solidFill>
                  <a:ea typeface="MS Mincho" pitchFamily="49" charset="-128"/>
                </a:rPr>
                <a:t>Polikristal</a:t>
              </a:r>
            </a:p>
            <a:p>
              <a:pPr algn="ctr" eaLnBrk="0" hangingPunct="0"/>
              <a:r>
                <a:rPr lang="sv-SE" altLang="ja-JP" sz="1200" b="1">
                  <a:solidFill>
                    <a:srgbClr val="000000"/>
                  </a:solidFill>
                  <a:ea typeface="MS Mincho" pitchFamily="49" charset="-128"/>
                </a:rPr>
                <a:t>Silikon</a:t>
              </a:r>
              <a:endParaRPr lang="en-US" sz="1200" b="1">
                <a:ea typeface="MS Mincho" pitchFamily="49" charset="-128"/>
              </a:endParaRPr>
            </a:p>
          </p:txBody>
        </p:sp>
        <p:sp>
          <p:nvSpPr>
            <p:cNvPr id="2056" name="Text Box 44"/>
            <p:cNvSpPr txBox="1">
              <a:spLocks noChangeArrowheads="1"/>
            </p:cNvSpPr>
            <p:nvPr/>
          </p:nvSpPr>
          <p:spPr bwMode="auto">
            <a:xfrm>
              <a:off x="2952750" y="4953000"/>
              <a:ext cx="1162050" cy="4254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>
                <a:defRPr/>
              </a:pPr>
              <a:r>
                <a:rPr lang="sv-SE" sz="1200" b="1" dirty="0">
                  <a:solidFill>
                    <a:srgbClr val="000000"/>
                  </a:solidFill>
                  <a:ea typeface="MS Mincho" pitchFamily="49" charset="-128"/>
                </a:rPr>
                <a:t>Amorphous  Silicon SC</a:t>
              </a:r>
              <a:endParaRPr lang="en-US" sz="1200" b="1" dirty="0">
                <a:ea typeface="MS Mincho" pitchFamily="49" charset="-128"/>
              </a:endParaRPr>
            </a:p>
          </p:txBody>
        </p:sp>
        <p:cxnSp>
          <p:nvCxnSpPr>
            <p:cNvPr id="47" name="Elbow Connector 46"/>
            <p:cNvCxnSpPr>
              <a:stCxn id="3137" idx="3"/>
              <a:endCxn id="3111" idx="1"/>
            </p:cNvCxnSpPr>
            <p:nvPr/>
          </p:nvCxnSpPr>
          <p:spPr>
            <a:xfrm>
              <a:off x="7391400" y="3444875"/>
              <a:ext cx="228600" cy="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68" idx="0"/>
              <a:endCxn id="2082" idx="1"/>
            </p:cNvCxnSpPr>
            <p:nvPr/>
          </p:nvCxnSpPr>
          <p:spPr>
            <a:xfrm rot="5400000" flipH="1" flipV="1">
              <a:off x="3494088" y="3890962"/>
              <a:ext cx="1111250" cy="1012825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138" idx="0"/>
              <a:endCxn id="3125" idx="2"/>
            </p:cNvCxnSpPr>
            <p:nvPr/>
          </p:nvCxnSpPr>
          <p:spPr>
            <a:xfrm flipV="1">
              <a:off x="7734223" y="2382628"/>
              <a:ext cx="76260" cy="1203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hape 59"/>
            <p:cNvCxnSpPr>
              <a:stCxn id="2082" idx="0"/>
              <a:endCxn id="3138" idx="2"/>
            </p:cNvCxnSpPr>
            <p:nvPr/>
          </p:nvCxnSpPr>
          <p:spPr>
            <a:xfrm rot="5400000" flipH="1" flipV="1">
              <a:off x="6097588" y="2085975"/>
              <a:ext cx="979488" cy="2293937"/>
            </a:xfrm>
            <a:prstGeom prst="bentConnector3">
              <a:avLst>
                <a:gd name="adj1" fmla="val 6812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4419599" y="2394668"/>
              <a:ext cx="1829087" cy="42473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200" b="1" dirty="0">
                  <a:solidFill>
                    <a:srgbClr val="000000"/>
                  </a:solidFill>
                  <a:ea typeface="MS Mincho" pitchFamily="49" charset="-128"/>
                </a:rPr>
                <a:t>Knowledge Center on Solar Energy</a:t>
              </a:r>
              <a:endParaRPr lang="en-US" sz="1200" b="1" dirty="0">
                <a:ea typeface="MS Mincho" pitchFamily="49" charset="-128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 flipH="1" flipV="1">
              <a:off x="7847013" y="1674812"/>
              <a:ext cx="30480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 flipH="1" flipV="1">
              <a:off x="5524501" y="4457700"/>
              <a:ext cx="83820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 flipH="1" flipV="1">
              <a:off x="4532313" y="4456112"/>
              <a:ext cx="83820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hape 76"/>
            <p:cNvCxnSpPr>
              <a:stCxn id="59" idx="3"/>
              <a:endCxn id="3137" idx="2"/>
            </p:cNvCxnSpPr>
            <p:nvPr/>
          </p:nvCxnSpPr>
          <p:spPr>
            <a:xfrm flipV="1">
              <a:off x="5791200" y="3657600"/>
              <a:ext cx="1028700" cy="236220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9" name="Oval 23"/>
            <p:cNvSpPr>
              <a:spLocks noChangeArrowheads="1"/>
            </p:cNvSpPr>
            <p:nvPr/>
          </p:nvSpPr>
          <p:spPr bwMode="auto">
            <a:xfrm>
              <a:off x="5257800" y="762000"/>
              <a:ext cx="1571625" cy="70008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3100" name="Text Box 24"/>
            <p:cNvSpPr txBox="1">
              <a:spLocks noChangeArrowheads="1"/>
            </p:cNvSpPr>
            <p:nvPr/>
          </p:nvSpPr>
          <p:spPr bwMode="auto">
            <a:xfrm>
              <a:off x="5270500" y="838200"/>
              <a:ext cx="15113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200" b="1">
                  <a:solidFill>
                    <a:srgbClr val="000000"/>
                  </a:solidFill>
                  <a:ea typeface="MS Mincho" pitchFamily="49" charset="-128"/>
                </a:rPr>
                <a:t>Education Program on Solar Energy</a:t>
              </a:r>
              <a:endParaRPr lang="en-US" sz="1200" b="1">
                <a:ea typeface="MS Mincho" pitchFamily="49" charset="-128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743200" y="5791200"/>
              <a:ext cx="1295400" cy="457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876800" y="5791200"/>
              <a:ext cx="914400" cy="457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4038600" y="6019800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4" name="Rectangle 63"/>
            <p:cNvSpPr>
              <a:spLocks noChangeArrowheads="1"/>
            </p:cNvSpPr>
            <p:nvPr/>
          </p:nvSpPr>
          <p:spPr bwMode="auto">
            <a:xfrm>
              <a:off x="7655119" y="5026223"/>
              <a:ext cx="10807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400" b="1">
                  <a:solidFill>
                    <a:srgbClr val="000000"/>
                  </a:solidFill>
                  <a:ea typeface="MS Mincho" pitchFamily="49" charset="-128"/>
                </a:rPr>
                <a:t>Midstream</a:t>
              </a:r>
              <a:endParaRPr lang="en-US" sz="1400"/>
            </a:p>
          </p:txBody>
        </p:sp>
        <p:sp>
          <p:nvSpPr>
            <p:cNvPr id="3105" name="Rectangle 65"/>
            <p:cNvSpPr>
              <a:spLocks noChangeArrowheads="1"/>
            </p:cNvSpPr>
            <p:nvPr/>
          </p:nvSpPr>
          <p:spPr bwMode="auto">
            <a:xfrm>
              <a:off x="7655119" y="5791200"/>
              <a:ext cx="1011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400" b="1">
                  <a:solidFill>
                    <a:srgbClr val="000000"/>
                  </a:solidFill>
                  <a:ea typeface="MS Mincho" pitchFamily="49" charset="-128"/>
                </a:rPr>
                <a:t>Upstream</a:t>
              </a:r>
              <a:endParaRPr lang="en-US" sz="140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971800" y="4953000"/>
              <a:ext cx="1143000" cy="457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676400" y="5791200"/>
              <a:ext cx="838200" cy="4572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08" name="Text Box 44"/>
            <p:cNvSpPr txBox="1">
              <a:spLocks noChangeArrowheads="1"/>
            </p:cNvSpPr>
            <p:nvPr/>
          </p:nvSpPr>
          <p:spPr bwMode="auto">
            <a:xfrm>
              <a:off x="1524000" y="5791200"/>
              <a:ext cx="1162050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sv-SE" altLang="ja-JP" sz="1200" b="1">
                  <a:solidFill>
                    <a:srgbClr val="000000"/>
                  </a:solidFill>
                  <a:ea typeface="MS Mincho" pitchFamily="49" charset="-128"/>
                </a:rPr>
                <a:t>ITO </a:t>
              </a:r>
              <a:r>
                <a:rPr lang="sv-SE" sz="1200" b="1">
                  <a:solidFill>
                    <a:srgbClr val="000000"/>
                  </a:solidFill>
                  <a:ea typeface="MS Mincho" pitchFamily="49" charset="-128"/>
                </a:rPr>
                <a:t>on</a:t>
              </a:r>
            </a:p>
            <a:p>
              <a:pPr algn="ctr" eaLnBrk="0" hangingPunct="0"/>
              <a:r>
                <a:rPr lang="sv-SE" sz="1200" b="1">
                  <a:solidFill>
                    <a:srgbClr val="000000"/>
                  </a:solidFill>
                  <a:ea typeface="MS Mincho" pitchFamily="49" charset="-128"/>
                </a:rPr>
                <a:t>Glass </a:t>
              </a:r>
              <a:endParaRPr lang="en-US" sz="1200" b="1">
                <a:ea typeface="MS Mincho" pitchFamily="49" charset="-128"/>
              </a:endParaRPr>
            </a:p>
          </p:txBody>
        </p:sp>
        <p:cxnSp>
          <p:nvCxnSpPr>
            <p:cNvPr id="74" name="Elbow Connector 73"/>
            <p:cNvCxnSpPr>
              <a:stCxn id="3108" idx="0"/>
              <a:endCxn id="68" idx="1"/>
            </p:cNvCxnSpPr>
            <p:nvPr/>
          </p:nvCxnSpPr>
          <p:spPr>
            <a:xfrm rot="5400000" flipH="1" flipV="1">
              <a:off x="2233613" y="5053012"/>
              <a:ext cx="609600" cy="866775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 Box 44"/>
            <p:cNvSpPr txBox="1">
              <a:spLocks noChangeArrowheads="1"/>
            </p:cNvSpPr>
            <p:nvPr/>
          </p:nvSpPr>
          <p:spPr bwMode="auto">
            <a:xfrm>
              <a:off x="5486400" y="4941168"/>
              <a:ext cx="1219242" cy="4254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54864" tIns="27432" rIns="54864" bIns="27432">
              <a:spAutoFit/>
            </a:bodyPr>
            <a:lstStyle/>
            <a:p>
              <a:pPr algn="ctr" eaLnBrk="0" hangingPunct="0">
                <a:defRPr/>
              </a:pPr>
              <a:r>
                <a:rPr lang="sv-SE" altLang="ja-JP" sz="1200" b="1" dirty="0">
                  <a:solidFill>
                    <a:srgbClr val="000000"/>
                  </a:solidFill>
                  <a:ea typeface="MS Mincho" pitchFamily="49" charset="-128"/>
                </a:rPr>
                <a:t>Dye Sensiti- sized SC</a:t>
              </a:r>
              <a:endParaRPr lang="en-US" sz="1200" b="1" dirty="0">
                <a:ea typeface="MS Mincho" pitchFamily="49" charset="-128"/>
              </a:endParaRPr>
            </a:p>
          </p:txBody>
        </p:sp>
        <p:sp>
          <p:nvSpPr>
            <p:cNvPr id="3111" name="Text Box 53"/>
            <p:cNvSpPr txBox="1">
              <a:spLocks noChangeArrowheads="1"/>
            </p:cNvSpPr>
            <p:nvPr/>
          </p:nvSpPr>
          <p:spPr bwMode="auto">
            <a:xfrm>
              <a:off x="7620000" y="3232868"/>
              <a:ext cx="1143000" cy="4247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200" b="1" dirty="0">
                  <a:solidFill>
                    <a:srgbClr val="000000"/>
                  </a:solidFill>
                  <a:ea typeface="MS Mincho" pitchFamily="49" charset="-128"/>
                </a:rPr>
                <a:t>Prod. Single/ </a:t>
              </a:r>
              <a:r>
                <a:rPr lang="en-US" altLang="ja-JP" sz="1200" b="1" dirty="0" err="1">
                  <a:solidFill>
                    <a:srgbClr val="000000"/>
                  </a:solidFill>
                  <a:ea typeface="MS Mincho" pitchFamily="49" charset="-128"/>
                </a:rPr>
                <a:t>Poli</a:t>
              </a:r>
              <a:r>
                <a:rPr lang="en-US" altLang="ja-JP" sz="1200" b="1" dirty="0">
                  <a:solidFill>
                    <a:srgbClr val="000000"/>
                  </a:solidFill>
                  <a:ea typeface="MS Mincho" pitchFamily="49" charset="-128"/>
                </a:rPr>
                <a:t>-Si SC</a:t>
              </a:r>
              <a:endParaRPr lang="en-US" sz="1200" b="1" dirty="0">
                <a:ea typeface="MS Mincho" pitchFamily="49" charset="-128"/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4495800" y="4953000"/>
              <a:ext cx="838200" cy="4572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rot="5400000" flipH="1" flipV="1">
              <a:off x="8001000" y="2971800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4" name="Text Box 44"/>
            <p:cNvSpPr txBox="1">
              <a:spLocks noChangeArrowheads="1"/>
            </p:cNvSpPr>
            <p:nvPr/>
          </p:nvSpPr>
          <p:spPr bwMode="auto">
            <a:xfrm>
              <a:off x="4343400" y="4953000"/>
              <a:ext cx="1162050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sv-SE" altLang="ja-JP" sz="1200" b="1">
                  <a:solidFill>
                    <a:srgbClr val="000000"/>
                  </a:solidFill>
                  <a:ea typeface="MS Mincho" pitchFamily="49" charset="-128"/>
                </a:rPr>
                <a:t>Organic</a:t>
              </a:r>
            </a:p>
            <a:p>
              <a:pPr algn="ctr" eaLnBrk="0" hangingPunct="0"/>
              <a:r>
                <a:rPr lang="sv-SE" altLang="ja-JP" sz="1200" b="1">
                  <a:solidFill>
                    <a:srgbClr val="000000"/>
                  </a:solidFill>
                  <a:ea typeface="MS Mincho" pitchFamily="49" charset="-128"/>
                </a:rPr>
                <a:t>SC</a:t>
              </a:r>
              <a:endParaRPr lang="en-US" sz="1200" b="1">
                <a:ea typeface="MS Mincho" pitchFamily="49" charset="-128"/>
              </a:endParaRPr>
            </a:p>
          </p:txBody>
        </p:sp>
        <p:sp>
          <p:nvSpPr>
            <p:cNvPr id="3115" name="Text Box 44"/>
            <p:cNvSpPr txBox="1">
              <a:spLocks noChangeArrowheads="1"/>
            </p:cNvSpPr>
            <p:nvPr/>
          </p:nvSpPr>
          <p:spPr bwMode="auto">
            <a:xfrm>
              <a:off x="1776452" y="4228404"/>
              <a:ext cx="1652548" cy="42473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54864" tIns="27432" rIns="54864" bIns="27432">
              <a:spAutoFit/>
            </a:bodyPr>
            <a:lstStyle/>
            <a:p>
              <a:pPr algn="ctr" eaLnBrk="0" hangingPunct="0"/>
              <a:r>
                <a:rPr lang="sv-SE" altLang="ja-JP" sz="1200" b="1" dirty="0">
                  <a:solidFill>
                    <a:srgbClr val="000000"/>
                  </a:solidFill>
                  <a:ea typeface="MS Mincho" pitchFamily="49" charset="-128"/>
                </a:rPr>
                <a:t>Sistem PV: Hard &amp; Soft-ware</a:t>
              </a:r>
              <a:endParaRPr lang="en-US" sz="1200" b="1" dirty="0">
                <a:ea typeface="MS Mincho" pitchFamily="49" charset="-128"/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1776452" y="4191000"/>
              <a:ext cx="1652548" cy="457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17" name="Text Box 44"/>
            <p:cNvSpPr txBox="1">
              <a:spLocks noChangeArrowheads="1"/>
            </p:cNvSpPr>
            <p:nvPr/>
          </p:nvSpPr>
          <p:spPr bwMode="auto">
            <a:xfrm>
              <a:off x="3581400" y="2971800"/>
              <a:ext cx="1533596" cy="4247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54864" tIns="27432" rIns="54864" bIns="27432">
              <a:spAutoFit/>
            </a:bodyPr>
            <a:lstStyle/>
            <a:p>
              <a:pPr algn="ctr" eaLnBrk="0" hangingPunct="0"/>
              <a:r>
                <a:rPr lang="sv-SE" altLang="ja-JP" sz="1200" b="1" dirty="0">
                  <a:solidFill>
                    <a:srgbClr val="000000"/>
                  </a:solidFill>
                  <a:ea typeface="MS Mincho" pitchFamily="49" charset="-128"/>
                </a:rPr>
                <a:t>Instalasi &amp; Maintenance PV</a:t>
              </a:r>
              <a:endParaRPr lang="en-US" sz="1200" b="1" dirty="0">
                <a:ea typeface="MS Mincho" pitchFamily="49" charset="-128"/>
              </a:endParaRPr>
            </a:p>
          </p:txBody>
        </p:sp>
        <p:cxnSp>
          <p:nvCxnSpPr>
            <p:cNvPr id="161" name="Elbow Connector 160"/>
            <p:cNvCxnSpPr>
              <a:stCxn id="3094" idx="1"/>
              <a:endCxn id="3100" idx="1"/>
            </p:cNvCxnSpPr>
            <p:nvPr/>
          </p:nvCxnSpPr>
          <p:spPr>
            <a:xfrm rot="10800000" flipH="1">
              <a:off x="4419598" y="1143000"/>
              <a:ext cx="850901" cy="1464034"/>
            </a:xfrm>
            <a:prstGeom prst="bentConnector3">
              <a:avLst>
                <a:gd name="adj1" fmla="val -26866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1" name="Text Box 22"/>
          <p:cNvSpPr txBox="1">
            <a:spLocks noChangeArrowheads="1"/>
          </p:cNvSpPr>
          <p:nvPr/>
        </p:nvSpPr>
        <p:spPr bwMode="auto">
          <a:xfrm>
            <a:off x="4238625" y="1772816"/>
            <a:ext cx="2314575" cy="609398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54864" tIns="27432" rIns="54864" bIns="27432">
            <a:spAutoFit/>
          </a:bodyPr>
          <a:lstStyle/>
          <a:p>
            <a:pPr algn="ctr" eaLnBrk="0" hangingPunct="0"/>
            <a:r>
              <a:rPr lang="en-US" altLang="ja-JP" sz="1200" b="1" dirty="0">
                <a:solidFill>
                  <a:srgbClr val="000000"/>
                </a:solidFill>
                <a:ea typeface="MS Mincho" pitchFamily="49" charset="-128"/>
              </a:rPr>
              <a:t>System innovation &amp;Sustainable development</a:t>
            </a:r>
            <a:endParaRPr lang="en-US" sz="1200" b="1" dirty="0">
              <a:ea typeface="MS Mincho" pitchFamily="49" charset="-128"/>
            </a:endParaRPr>
          </a:p>
        </p:txBody>
      </p:sp>
      <p:cxnSp>
        <p:nvCxnSpPr>
          <p:cNvPr id="178" name="Straight Arrow Connector 177"/>
          <p:cNvCxnSpPr>
            <a:stCxn id="3125" idx="1"/>
            <a:endCxn id="3081" idx="3"/>
          </p:cNvCxnSpPr>
          <p:nvPr/>
        </p:nvCxnSpPr>
        <p:spPr>
          <a:xfrm flipH="1" flipV="1">
            <a:off x="6553200" y="2077515"/>
            <a:ext cx="304885" cy="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lbow Connector 181"/>
          <p:cNvCxnSpPr>
            <a:stCxn id="3081" idx="0"/>
            <a:endCxn id="3100" idx="2"/>
          </p:cNvCxnSpPr>
          <p:nvPr/>
        </p:nvCxnSpPr>
        <p:spPr>
          <a:xfrm rot="5400000" flipH="1" flipV="1">
            <a:off x="5548523" y="1295190"/>
            <a:ext cx="325016" cy="63023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hape 189"/>
          <p:cNvCxnSpPr>
            <a:stCxn id="146" idx="0"/>
            <a:endCxn id="3117" idx="1"/>
          </p:cNvCxnSpPr>
          <p:nvPr/>
        </p:nvCxnSpPr>
        <p:spPr>
          <a:xfrm rot="5400000" flipH="1" flipV="1">
            <a:off x="2588646" y="3198246"/>
            <a:ext cx="1006834" cy="97867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/>
          <p:cNvCxnSpPr/>
          <p:nvPr/>
        </p:nvCxnSpPr>
        <p:spPr>
          <a:xfrm rot="10800000" flipV="1">
            <a:off x="6300192" y="2286000"/>
            <a:ext cx="533114" cy="32103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hape 211"/>
          <p:cNvCxnSpPr>
            <a:stCxn id="3117" idx="3"/>
            <a:endCxn id="3094" idx="2"/>
          </p:cNvCxnSpPr>
          <p:nvPr/>
        </p:nvCxnSpPr>
        <p:spPr>
          <a:xfrm flipV="1">
            <a:off x="5114996" y="2819400"/>
            <a:ext cx="219147" cy="36476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9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C. </a:t>
            </a:r>
            <a:r>
              <a:rPr lang="en-US" sz="4000" dirty="0" err="1" smtClean="0"/>
              <a:t>Pembangkit</a:t>
            </a:r>
            <a:r>
              <a:rPr lang="en-US" sz="4000" dirty="0" smtClean="0"/>
              <a:t> </a:t>
            </a:r>
            <a:r>
              <a:rPr lang="en-US" sz="4000" dirty="0" err="1" smtClean="0"/>
              <a:t>Listrik</a:t>
            </a:r>
            <a:r>
              <a:rPr lang="en-US" sz="4000" dirty="0" smtClean="0"/>
              <a:t> </a:t>
            </a:r>
            <a:r>
              <a:rPr lang="en-US" sz="4000" dirty="0" err="1" smtClean="0"/>
              <a:t>Tenaga</a:t>
            </a:r>
            <a:r>
              <a:rPr lang="en-US" sz="4000" dirty="0" smtClean="0"/>
              <a:t> </a:t>
            </a:r>
            <a:r>
              <a:rPr lang="en-US" sz="4000" dirty="0" err="1" smtClean="0"/>
              <a:t>Sampah</a:t>
            </a:r>
            <a:r>
              <a:rPr lang="en-US" sz="4000" dirty="0" smtClean="0"/>
              <a:t>/</a:t>
            </a:r>
            <a:r>
              <a:rPr lang="en-US" sz="4000" dirty="0" err="1" smtClean="0"/>
              <a:t>Limbah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92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381000" y="838200"/>
            <a:ext cx="8207375" cy="8890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6858000" y="762000"/>
            <a:ext cx="1905000" cy="666750"/>
            <a:chOff x="6096000" y="990600"/>
            <a:chExt cx="2301479" cy="666323"/>
          </a:xfrm>
        </p:grpSpPr>
        <p:sp>
          <p:nvSpPr>
            <p:cNvPr id="14391" name="Oval 23"/>
            <p:cNvSpPr>
              <a:spLocks noChangeArrowheads="1"/>
            </p:cNvSpPr>
            <p:nvPr/>
          </p:nvSpPr>
          <p:spPr bwMode="auto">
            <a:xfrm>
              <a:off x="6096000" y="990600"/>
              <a:ext cx="2301479" cy="6663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800" b="1">
                <a:latin typeface="Calibri" pitchFamily="34" charset="0"/>
              </a:endParaRPr>
            </a:p>
          </p:txBody>
        </p:sp>
        <p:sp>
          <p:nvSpPr>
            <p:cNvPr id="14392" name="Text Box 24"/>
            <p:cNvSpPr txBox="1">
              <a:spLocks noChangeArrowheads="1"/>
            </p:cNvSpPr>
            <p:nvPr/>
          </p:nvSpPr>
          <p:spPr bwMode="auto">
            <a:xfrm>
              <a:off x="6209156" y="1066751"/>
              <a:ext cx="1714602" cy="418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200" b="1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Paket Design dan Sistem Prod RDF</a:t>
              </a:r>
              <a:endParaRPr lang="en-US" sz="1200" b="1">
                <a:latin typeface="Calibri" pitchFamily="34" charset="0"/>
              </a:endParaRPr>
            </a:p>
          </p:txBody>
        </p:sp>
      </p:grpSp>
      <p:sp>
        <p:nvSpPr>
          <p:cNvPr id="14337" name="AutoShape 6"/>
          <p:cNvSpPr>
            <a:spLocks noChangeAspect="1" noChangeArrowheads="1"/>
          </p:cNvSpPr>
          <p:nvPr/>
        </p:nvSpPr>
        <p:spPr bwMode="auto">
          <a:xfrm>
            <a:off x="381000" y="838200"/>
            <a:ext cx="8207375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395288" y="1725613"/>
            <a:ext cx="8207375" cy="1300162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381000" y="3048000"/>
            <a:ext cx="8207375" cy="116046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381000" y="4191000"/>
            <a:ext cx="8207375" cy="2325688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2" name="AutoShape 11"/>
          <p:cNvSpPr>
            <a:spLocks noChangeArrowheads="1"/>
          </p:cNvSpPr>
          <p:nvPr/>
        </p:nvSpPr>
        <p:spPr bwMode="auto">
          <a:xfrm>
            <a:off x="1284288" y="5895975"/>
            <a:ext cx="7113587" cy="547688"/>
          </a:xfrm>
          <a:prstGeom prst="flowChartDecision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3505200" y="5943600"/>
            <a:ext cx="28051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en-US" altLang="ja-JP" sz="1200" b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Analisis potensi biomassa sampah dan limbah perkebunan  di Indonesia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14344" name="AutoShape 13"/>
          <p:cNvSpPr>
            <a:spLocks noChangeArrowheads="1"/>
          </p:cNvSpPr>
          <p:nvPr/>
        </p:nvSpPr>
        <p:spPr bwMode="auto">
          <a:xfrm>
            <a:off x="1352550" y="5213350"/>
            <a:ext cx="2393950" cy="752475"/>
          </a:xfrm>
          <a:prstGeom prst="flowChartDecision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5" name="AutoShape 14"/>
          <p:cNvSpPr>
            <a:spLocks noChangeArrowheads="1"/>
          </p:cNvSpPr>
          <p:nvPr/>
        </p:nvSpPr>
        <p:spPr bwMode="auto">
          <a:xfrm>
            <a:off x="2514600" y="4724400"/>
            <a:ext cx="2393950" cy="752475"/>
          </a:xfrm>
          <a:prstGeom prst="flowChartDecision">
            <a:avLst/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6" name="AutoShape 15"/>
          <p:cNvSpPr>
            <a:spLocks noChangeArrowheads="1"/>
          </p:cNvSpPr>
          <p:nvPr/>
        </p:nvSpPr>
        <p:spPr bwMode="auto">
          <a:xfrm>
            <a:off x="1352550" y="4256088"/>
            <a:ext cx="2393950" cy="750887"/>
          </a:xfrm>
          <a:prstGeom prst="flowChartDecision">
            <a:avLst/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7" name="AutoShape 16"/>
          <p:cNvSpPr>
            <a:spLocks noChangeArrowheads="1"/>
          </p:cNvSpPr>
          <p:nvPr/>
        </p:nvSpPr>
        <p:spPr bwMode="auto">
          <a:xfrm>
            <a:off x="3733800" y="4267200"/>
            <a:ext cx="2393950" cy="750888"/>
          </a:xfrm>
          <a:prstGeom prst="flowChartDecision">
            <a:avLst/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8" name="AutoShape 17"/>
          <p:cNvSpPr>
            <a:spLocks noChangeArrowheads="1"/>
          </p:cNvSpPr>
          <p:nvPr/>
        </p:nvSpPr>
        <p:spPr bwMode="auto">
          <a:xfrm>
            <a:off x="3883025" y="5143500"/>
            <a:ext cx="2393950" cy="752475"/>
          </a:xfrm>
          <a:prstGeom prst="flowChartDecision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9" name="AutoShape 18"/>
          <p:cNvSpPr>
            <a:spLocks noChangeArrowheads="1"/>
          </p:cNvSpPr>
          <p:nvPr/>
        </p:nvSpPr>
        <p:spPr bwMode="auto">
          <a:xfrm>
            <a:off x="5029200" y="4648200"/>
            <a:ext cx="1981200" cy="752475"/>
          </a:xfrm>
          <a:prstGeom prst="flowChartDecision">
            <a:avLst/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0" name="Text Box 19"/>
          <p:cNvSpPr txBox="1">
            <a:spLocks noChangeArrowheads="1"/>
          </p:cNvSpPr>
          <p:nvPr/>
        </p:nvSpPr>
        <p:spPr bwMode="auto">
          <a:xfrm>
            <a:off x="3048000" y="3657600"/>
            <a:ext cx="1828800" cy="209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Insinerator skala TPS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14351" name="Text Box 20"/>
          <p:cNvSpPr txBox="1">
            <a:spLocks noChangeArrowheads="1"/>
          </p:cNvSpPr>
          <p:nvPr/>
        </p:nvSpPr>
        <p:spPr bwMode="auto">
          <a:xfrm>
            <a:off x="5410200" y="3124200"/>
            <a:ext cx="1295400" cy="363538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Perancangan Rinci Pilot PLTSa dgn ORC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14352" name="Text Box 21"/>
          <p:cNvSpPr txBox="1">
            <a:spLocks noChangeArrowheads="1"/>
          </p:cNvSpPr>
          <p:nvPr/>
        </p:nvSpPr>
        <p:spPr bwMode="auto">
          <a:xfrm>
            <a:off x="4889500" y="3581400"/>
            <a:ext cx="2120900" cy="21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Insinerator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sampah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skala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lebih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 smtClean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besar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4353" name="Text Box 22"/>
          <p:cNvSpPr txBox="1">
            <a:spLocks noChangeArrowheads="1"/>
          </p:cNvSpPr>
          <p:nvPr/>
        </p:nvSpPr>
        <p:spPr bwMode="auto">
          <a:xfrm>
            <a:off x="6208713" y="1793875"/>
            <a:ext cx="1709737" cy="611188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en-US" altLang="ja-JP" sz="12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Perancangan</a:t>
            </a:r>
            <a:r>
              <a:rPr lang="en-US" altLang="ja-JP" sz="12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2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Rinci</a:t>
            </a:r>
            <a:r>
              <a:rPr lang="en-US" altLang="ja-JP" sz="12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Industrial </a:t>
            </a:r>
            <a:r>
              <a:rPr lang="en-US" altLang="ja-JP" sz="12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PLTSa</a:t>
            </a:r>
            <a:r>
              <a:rPr lang="en-US" altLang="ja-JP" sz="12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900" b="1" dirty="0">
                <a:solidFill>
                  <a:srgbClr val="000000"/>
                </a:solidFill>
              </a:rPr>
              <a:t>ORC</a:t>
            </a:r>
            <a:endParaRPr lang="en-US" sz="900" b="1" dirty="0"/>
          </a:p>
          <a:p>
            <a:pPr algn="ctr" eaLnBrk="0" hangingPunct="0"/>
            <a:r>
              <a:rPr lang="en-US" altLang="ja-JP" sz="12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2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dan</a:t>
            </a:r>
            <a:r>
              <a:rPr lang="en-US" altLang="ja-JP" sz="12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200" b="1" dirty="0" err="1" smtClean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Sistem</a:t>
            </a:r>
            <a:r>
              <a:rPr lang="en-US" altLang="ja-JP" sz="1200" b="1" dirty="0" smtClean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2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RDF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ea typeface="MS Mincho" pitchFamily="49" charset="-128"/>
            </a:endParaRP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791200" y="1143000"/>
            <a:ext cx="1905000" cy="677863"/>
            <a:chOff x="6096000" y="990600"/>
            <a:chExt cx="2301479" cy="677663"/>
          </a:xfrm>
        </p:grpSpPr>
        <p:sp>
          <p:nvSpPr>
            <p:cNvPr id="14385" name="Oval 23"/>
            <p:cNvSpPr>
              <a:spLocks noChangeArrowheads="1"/>
            </p:cNvSpPr>
            <p:nvPr/>
          </p:nvSpPr>
          <p:spPr bwMode="auto">
            <a:xfrm>
              <a:off x="6096000" y="990600"/>
              <a:ext cx="2301479" cy="6663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800" b="1">
                <a:latin typeface="Calibri" pitchFamily="34" charset="0"/>
              </a:endParaRPr>
            </a:p>
          </p:txBody>
        </p:sp>
        <p:sp>
          <p:nvSpPr>
            <p:cNvPr id="14386" name="Text Box 24"/>
            <p:cNvSpPr txBox="1">
              <a:spLocks noChangeArrowheads="1"/>
            </p:cNvSpPr>
            <p:nvPr/>
          </p:nvSpPr>
          <p:spPr bwMode="auto">
            <a:xfrm>
              <a:off x="6209156" y="1066778"/>
              <a:ext cx="1714602" cy="60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>
              <a:spAutoFit/>
            </a:bodyPr>
            <a:lstStyle/>
            <a:p>
              <a:pPr algn="ctr" eaLnBrk="0" hangingPunct="0"/>
              <a:r>
                <a:rPr lang="en-US" altLang="ja-JP" sz="1200" b="1">
                  <a:solidFill>
                    <a:srgbClr val="000000"/>
                  </a:solidFill>
                  <a:latin typeface="Calibri" pitchFamily="34" charset="0"/>
                  <a:ea typeface="MS Mincho" pitchFamily="49" charset="-128"/>
                </a:rPr>
                <a:t>Paket Design dan Komersialisasi Industrial PLTSa</a:t>
              </a:r>
              <a:endParaRPr lang="en-US" sz="1200" b="1">
                <a:latin typeface="Calibri" pitchFamily="34" charset="0"/>
              </a:endParaRPr>
            </a:p>
          </p:txBody>
        </p:sp>
      </p:grpSp>
      <p:sp>
        <p:nvSpPr>
          <p:cNvPr id="14355" name="Text Box 25"/>
          <p:cNvSpPr txBox="1">
            <a:spLocks noChangeArrowheads="1"/>
          </p:cNvSpPr>
          <p:nvPr/>
        </p:nvSpPr>
        <p:spPr bwMode="auto">
          <a:xfrm>
            <a:off x="1352550" y="6511925"/>
            <a:ext cx="24622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en-US" altLang="ja-JP" sz="1100" b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2003 - 2006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14356" name="Text Box 26"/>
          <p:cNvSpPr txBox="1">
            <a:spLocks noChangeArrowheads="1"/>
          </p:cNvSpPr>
          <p:nvPr/>
        </p:nvSpPr>
        <p:spPr bwMode="auto">
          <a:xfrm>
            <a:off x="3814763" y="6511925"/>
            <a:ext cx="24622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en-US" altLang="ja-JP" sz="1100" b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2005 - 2010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14357" name="Text Box 27"/>
          <p:cNvSpPr txBox="1">
            <a:spLocks noChangeArrowheads="1"/>
          </p:cNvSpPr>
          <p:nvPr/>
        </p:nvSpPr>
        <p:spPr bwMode="auto">
          <a:xfrm>
            <a:off x="6100763" y="6502400"/>
            <a:ext cx="24622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en-US" altLang="ja-JP" sz="1100" b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2010 - 2015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14358" name="Text Box 28"/>
          <p:cNvSpPr txBox="1">
            <a:spLocks noChangeArrowheads="1"/>
          </p:cNvSpPr>
          <p:nvPr/>
        </p:nvSpPr>
        <p:spPr bwMode="auto">
          <a:xfrm>
            <a:off x="1752600" y="4343400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Pirolisis biomassa untuk produksi gas dan  bahan bakar liquid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14359" name="Text Box 29"/>
          <p:cNvSpPr txBox="1">
            <a:spLocks noChangeArrowheads="1"/>
          </p:cNvSpPr>
          <p:nvPr/>
        </p:nvSpPr>
        <p:spPr bwMode="auto">
          <a:xfrm>
            <a:off x="1600200" y="5334000"/>
            <a:ext cx="1965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sv-SE" altLang="ja-JP" sz="1000" b="1" dirty="0" smtClean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Survei </a:t>
            </a:r>
            <a:r>
              <a:rPr lang="sv-SE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sampah, </a:t>
            </a:r>
            <a:r>
              <a:rPr lang="sv-SE" altLang="ja-JP" sz="1000" b="1" dirty="0" smtClean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komposisi </a:t>
            </a:r>
            <a:r>
              <a:rPr lang="sv-SE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dan kadungan kalorifik sampah kota Bandung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4360" name="Text Box 30"/>
          <p:cNvSpPr txBox="1">
            <a:spLocks noChangeArrowheads="1"/>
          </p:cNvSpPr>
          <p:nvPr/>
        </p:nvSpPr>
        <p:spPr bwMode="auto">
          <a:xfrm>
            <a:off x="4038600" y="4419600"/>
            <a:ext cx="19240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sv-SE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T</a:t>
            </a:r>
            <a:r>
              <a:rPr lang="sv-SE" altLang="ja-JP" sz="1000" b="1" dirty="0" smtClean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orefaksi </a:t>
            </a:r>
            <a:r>
              <a:rPr lang="sv-SE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tandan kosong kelapa sawit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4361" name="Text Box 31"/>
          <p:cNvSpPr txBox="1">
            <a:spLocks noChangeArrowheads="1"/>
          </p:cNvSpPr>
          <p:nvPr/>
        </p:nvSpPr>
        <p:spPr bwMode="auto">
          <a:xfrm>
            <a:off x="4191000" y="5334000"/>
            <a:ext cx="19145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Produksi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bahan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bakar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setara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batubara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dari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torefaksi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 smtClean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gambut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4362" name="Text Box 33"/>
          <p:cNvSpPr txBox="1">
            <a:spLocks noChangeArrowheads="1"/>
          </p:cNvSpPr>
          <p:nvPr/>
        </p:nvSpPr>
        <p:spPr bwMode="auto">
          <a:xfrm>
            <a:off x="395288" y="5281613"/>
            <a:ext cx="7524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eaLnBrk="0" hangingPunct="0"/>
            <a:r>
              <a:rPr lang="en-US" altLang="ja-JP" sz="1100" b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R&amp;D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14363" name="Text Box 34"/>
          <p:cNvSpPr txBox="1">
            <a:spLocks noChangeArrowheads="1"/>
          </p:cNvSpPr>
          <p:nvPr/>
        </p:nvSpPr>
        <p:spPr bwMode="auto">
          <a:xfrm>
            <a:off x="395288" y="3435350"/>
            <a:ext cx="16621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eaLnBrk="0" hangingPunct="0"/>
            <a:r>
              <a:rPr lang="en-US" altLang="ja-JP" sz="1100" b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Teknologi/Eksplorasi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4364" name="Text Box 35"/>
          <p:cNvSpPr txBox="1">
            <a:spLocks noChangeArrowheads="1"/>
          </p:cNvSpPr>
          <p:nvPr/>
        </p:nvSpPr>
        <p:spPr bwMode="auto">
          <a:xfrm>
            <a:off x="446088" y="2189163"/>
            <a:ext cx="889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eaLnBrk="0" hangingPunct="0"/>
            <a:r>
              <a:rPr lang="en-US" altLang="ja-JP" sz="1100" b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Produk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4365" name="Text Box 36"/>
          <p:cNvSpPr txBox="1">
            <a:spLocks noChangeArrowheads="1"/>
          </p:cNvSpPr>
          <p:nvPr/>
        </p:nvSpPr>
        <p:spPr bwMode="auto">
          <a:xfrm>
            <a:off x="463550" y="1109663"/>
            <a:ext cx="889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eaLnBrk="0" hangingPunct="0"/>
            <a:r>
              <a:rPr lang="en-US" altLang="ja-JP" sz="110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Market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4366" name="Freeform 37"/>
          <p:cNvSpPr>
            <a:spLocks/>
          </p:cNvSpPr>
          <p:nvPr/>
        </p:nvSpPr>
        <p:spPr bwMode="auto">
          <a:xfrm>
            <a:off x="1809750" y="5759450"/>
            <a:ext cx="227013" cy="341313"/>
          </a:xfrm>
          <a:custGeom>
            <a:avLst/>
            <a:gdLst>
              <a:gd name="T0" fmla="*/ 2147483647 w 160"/>
              <a:gd name="T1" fmla="*/ 2147483647 h 240"/>
              <a:gd name="T2" fmla="*/ 2147483647 w 160"/>
              <a:gd name="T3" fmla="*/ 2147483647 h 240"/>
              <a:gd name="T4" fmla="*/ 2147483647 w 160"/>
              <a:gd name="T5" fmla="*/ 0 h 240"/>
              <a:gd name="T6" fmla="*/ 0 60000 65536"/>
              <a:gd name="T7" fmla="*/ 0 60000 65536"/>
              <a:gd name="T8" fmla="*/ 0 60000 65536"/>
              <a:gd name="T9" fmla="*/ 0 w 160"/>
              <a:gd name="T10" fmla="*/ 0 h 240"/>
              <a:gd name="T11" fmla="*/ 160 w 16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240">
                <a:moveTo>
                  <a:pt x="160" y="240"/>
                </a:moveTo>
                <a:cubicBezTo>
                  <a:pt x="96" y="188"/>
                  <a:pt x="32" y="136"/>
                  <a:pt x="16" y="96"/>
                </a:cubicBezTo>
                <a:cubicBezTo>
                  <a:pt x="0" y="56"/>
                  <a:pt x="136" y="32"/>
                  <a:pt x="64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7" name="Freeform 40"/>
          <p:cNvSpPr>
            <a:spLocks/>
          </p:cNvSpPr>
          <p:nvPr/>
        </p:nvSpPr>
        <p:spPr bwMode="auto">
          <a:xfrm>
            <a:off x="4724400" y="2771775"/>
            <a:ext cx="889000" cy="352425"/>
          </a:xfrm>
          <a:custGeom>
            <a:avLst/>
            <a:gdLst>
              <a:gd name="T0" fmla="*/ 0 w 624"/>
              <a:gd name="T1" fmla="*/ 2147483647 h 248"/>
              <a:gd name="T2" fmla="*/ 2147483647 w 624"/>
              <a:gd name="T3" fmla="*/ 2147483647 h 248"/>
              <a:gd name="T4" fmla="*/ 2147483647 w 624"/>
              <a:gd name="T5" fmla="*/ 2147483647 h 248"/>
              <a:gd name="T6" fmla="*/ 0 60000 65536"/>
              <a:gd name="T7" fmla="*/ 0 60000 65536"/>
              <a:gd name="T8" fmla="*/ 0 60000 65536"/>
              <a:gd name="T9" fmla="*/ 0 w 624"/>
              <a:gd name="T10" fmla="*/ 0 h 248"/>
              <a:gd name="T11" fmla="*/ 624 w 624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248">
                <a:moveTo>
                  <a:pt x="0" y="200"/>
                </a:moveTo>
                <a:cubicBezTo>
                  <a:pt x="92" y="100"/>
                  <a:pt x="184" y="0"/>
                  <a:pt x="288" y="8"/>
                </a:cubicBezTo>
                <a:cubicBezTo>
                  <a:pt x="392" y="16"/>
                  <a:pt x="576" y="208"/>
                  <a:pt x="624" y="24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8" name="Freeform 41"/>
          <p:cNvSpPr>
            <a:spLocks/>
          </p:cNvSpPr>
          <p:nvPr/>
        </p:nvSpPr>
        <p:spPr bwMode="auto">
          <a:xfrm flipH="1">
            <a:off x="7848600" y="1600200"/>
            <a:ext cx="228600" cy="381000"/>
          </a:xfrm>
          <a:custGeom>
            <a:avLst/>
            <a:gdLst>
              <a:gd name="T0" fmla="*/ 2147483647 w 728"/>
              <a:gd name="T1" fmla="*/ 2147483647 h 240"/>
              <a:gd name="T2" fmla="*/ 2147483647 w 728"/>
              <a:gd name="T3" fmla="*/ 2147483647 h 240"/>
              <a:gd name="T4" fmla="*/ 2147483647 w 728"/>
              <a:gd name="T5" fmla="*/ 0 h 240"/>
              <a:gd name="T6" fmla="*/ 0 60000 65536"/>
              <a:gd name="T7" fmla="*/ 0 60000 65536"/>
              <a:gd name="T8" fmla="*/ 0 60000 65536"/>
              <a:gd name="T9" fmla="*/ 0 w 728"/>
              <a:gd name="T10" fmla="*/ 0 h 240"/>
              <a:gd name="T11" fmla="*/ 728 w 72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8" h="240">
                <a:moveTo>
                  <a:pt x="728" y="240"/>
                </a:moveTo>
                <a:cubicBezTo>
                  <a:pt x="468" y="236"/>
                  <a:pt x="208" y="232"/>
                  <a:pt x="104" y="192"/>
                </a:cubicBezTo>
                <a:cubicBezTo>
                  <a:pt x="0" y="152"/>
                  <a:pt x="96" y="8"/>
                  <a:pt x="104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9" name="Freeform 42"/>
          <p:cNvSpPr>
            <a:spLocks/>
          </p:cNvSpPr>
          <p:nvPr/>
        </p:nvSpPr>
        <p:spPr bwMode="auto">
          <a:xfrm>
            <a:off x="3962400" y="3429000"/>
            <a:ext cx="2590800" cy="1490663"/>
          </a:xfrm>
          <a:custGeom>
            <a:avLst/>
            <a:gdLst>
              <a:gd name="T0" fmla="*/ 0 w 264"/>
              <a:gd name="T1" fmla="*/ 2147483647 h 528"/>
              <a:gd name="T2" fmla="*/ 2147483647 w 264"/>
              <a:gd name="T3" fmla="*/ 2147483647 h 528"/>
              <a:gd name="T4" fmla="*/ 2147483647 w 264"/>
              <a:gd name="T5" fmla="*/ 0 h 528"/>
              <a:gd name="T6" fmla="*/ 0 60000 65536"/>
              <a:gd name="T7" fmla="*/ 0 60000 65536"/>
              <a:gd name="T8" fmla="*/ 0 60000 65536"/>
              <a:gd name="T9" fmla="*/ 0 w 264"/>
              <a:gd name="T10" fmla="*/ 0 h 528"/>
              <a:gd name="T11" fmla="*/ 264 w 264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528">
                <a:moveTo>
                  <a:pt x="0" y="528"/>
                </a:moveTo>
                <a:cubicBezTo>
                  <a:pt x="108" y="476"/>
                  <a:pt x="216" y="424"/>
                  <a:pt x="240" y="336"/>
                </a:cubicBezTo>
                <a:cubicBezTo>
                  <a:pt x="264" y="248"/>
                  <a:pt x="168" y="8"/>
                  <a:pt x="144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0" name="Text Box 43"/>
          <p:cNvSpPr txBox="1">
            <a:spLocks noChangeArrowheads="1"/>
          </p:cNvSpPr>
          <p:nvPr/>
        </p:nvSpPr>
        <p:spPr bwMode="auto">
          <a:xfrm>
            <a:off x="395288" y="6672263"/>
            <a:ext cx="82073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endParaRPr lang="sv-SE" altLang="ja-JP" sz="1100" b="1">
              <a:solidFill>
                <a:srgbClr val="000000"/>
              </a:solidFill>
              <a:latin typeface="Calibri" pitchFamily="34" charset="0"/>
              <a:ea typeface="MS Mincho" pitchFamily="49" charset="-128"/>
            </a:endParaRPr>
          </a:p>
        </p:txBody>
      </p:sp>
      <p:sp>
        <p:nvSpPr>
          <p:cNvPr id="14371" name="Text Box 44"/>
          <p:cNvSpPr txBox="1">
            <a:spLocks noChangeArrowheads="1"/>
          </p:cNvSpPr>
          <p:nvPr/>
        </p:nvSpPr>
        <p:spPr bwMode="auto">
          <a:xfrm>
            <a:off x="2895600" y="4953000"/>
            <a:ext cx="16764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sv-SE" altLang="ja-JP" sz="1000" b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Potensi  limbah perkebunan seluruh Indonesia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14372" name="Freeform 45"/>
          <p:cNvSpPr>
            <a:spLocks/>
          </p:cNvSpPr>
          <p:nvPr/>
        </p:nvSpPr>
        <p:spPr bwMode="auto">
          <a:xfrm>
            <a:off x="3062288" y="4575175"/>
            <a:ext cx="684212" cy="227013"/>
          </a:xfrm>
          <a:custGeom>
            <a:avLst/>
            <a:gdLst>
              <a:gd name="T0" fmla="*/ 0 w 480"/>
              <a:gd name="T1" fmla="*/ 2147483647 h 160"/>
              <a:gd name="T2" fmla="*/ 2147483647 w 480"/>
              <a:gd name="T3" fmla="*/ 2147483647 h 160"/>
              <a:gd name="T4" fmla="*/ 2147483647 w 480"/>
              <a:gd name="T5" fmla="*/ 2147483647 h 160"/>
              <a:gd name="T6" fmla="*/ 0 60000 65536"/>
              <a:gd name="T7" fmla="*/ 0 60000 65536"/>
              <a:gd name="T8" fmla="*/ 0 60000 65536"/>
              <a:gd name="T9" fmla="*/ 0 w 480"/>
              <a:gd name="T10" fmla="*/ 0 h 160"/>
              <a:gd name="T11" fmla="*/ 480 w 48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60">
                <a:moveTo>
                  <a:pt x="0" y="64"/>
                </a:moveTo>
                <a:cubicBezTo>
                  <a:pt x="80" y="32"/>
                  <a:pt x="160" y="0"/>
                  <a:pt x="240" y="16"/>
                </a:cubicBezTo>
                <a:cubicBezTo>
                  <a:pt x="320" y="32"/>
                  <a:pt x="448" y="136"/>
                  <a:pt x="480" y="16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3" name="Freeform 46"/>
          <p:cNvSpPr>
            <a:spLocks/>
          </p:cNvSpPr>
          <p:nvPr/>
        </p:nvSpPr>
        <p:spPr bwMode="auto">
          <a:xfrm>
            <a:off x="4248150" y="4597400"/>
            <a:ext cx="319088" cy="341313"/>
          </a:xfrm>
          <a:custGeom>
            <a:avLst/>
            <a:gdLst>
              <a:gd name="T0" fmla="*/ 2147483647 w 224"/>
              <a:gd name="T1" fmla="*/ 2147483647 h 240"/>
              <a:gd name="T2" fmla="*/ 2147483647 w 224"/>
              <a:gd name="T3" fmla="*/ 2147483647 h 240"/>
              <a:gd name="T4" fmla="*/ 2147483647 w 224"/>
              <a:gd name="T5" fmla="*/ 0 h 240"/>
              <a:gd name="T6" fmla="*/ 0 60000 65536"/>
              <a:gd name="T7" fmla="*/ 0 60000 65536"/>
              <a:gd name="T8" fmla="*/ 0 60000 65536"/>
              <a:gd name="T9" fmla="*/ 0 w 224"/>
              <a:gd name="T10" fmla="*/ 0 h 240"/>
              <a:gd name="T11" fmla="*/ 224 w 22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240">
                <a:moveTo>
                  <a:pt x="32" y="240"/>
                </a:moveTo>
                <a:cubicBezTo>
                  <a:pt x="16" y="188"/>
                  <a:pt x="0" y="136"/>
                  <a:pt x="32" y="96"/>
                </a:cubicBezTo>
                <a:cubicBezTo>
                  <a:pt x="64" y="56"/>
                  <a:pt x="176" y="0"/>
                  <a:pt x="224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4" name="Freeform 47"/>
          <p:cNvSpPr>
            <a:spLocks/>
          </p:cNvSpPr>
          <p:nvPr/>
        </p:nvSpPr>
        <p:spPr bwMode="auto">
          <a:xfrm>
            <a:off x="4419600" y="3889375"/>
            <a:ext cx="285750" cy="682625"/>
          </a:xfrm>
          <a:custGeom>
            <a:avLst/>
            <a:gdLst>
              <a:gd name="T0" fmla="*/ 2147483647 w 200"/>
              <a:gd name="T1" fmla="*/ 2147483647 h 480"/>
              <a:gd name="T2" fmla="*/ 2147483647 w 200"/>
              <a:gd name="T3" fmla="*/ 2147483647 h 480"/>
              <a:gd name="T4" fmla="*/ 2147483647 w 200"/>
              <a:gd name="T5" fmla="*/ 0 h 480"/>
              <a:gd name="T6" fmla="*/ 0 60000 65536"/>
              <a:gd name="T7" fmla="*/ 0 60000 65536"/>
              <a:gd name="T8" fmla="*/ 0 60000 65536"/>
              <a:gd name="T9" fmla="*/ 0 w 200"/>
              <a:gd name="T10" fmla="*/ 0 h 480"/>
              <a:gd name="T11" fmla="*/ 200 w 20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480">
                <a:moveTo>
                  <a:pt x="200" y="480"/>
                </a:moveTo>
                <a:cubicBezTo>
                  <a:pt x="108" y="400"/>
                  <a:pt x="16" y="320"/>
                  <a:pt x="8" y="240"/>
                </a:cubicBezTo>
                <a:cubicBezTo>
                  <a:pt x="0" y="160"/>
                  <a:pt x="136" y="32"/>
                  <a:pt x="152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5" name="Freeform 48"/>
          <p:cNvSpPr>
            <a:spLocks/>
          </p:cNvSpPr>
          <p:nvPr/>
        </p:nvSpPr>
        <p:spPr bwMode="auto">
          <a:xfrm>
            <a:off x="3268663" y="5554663"/>
            <a:ext cx="1298575" cy="284162"/>
          </a:xfrm>
          <a:custGeom>
            <a:avLst/>
            <a:gdLst>
              <a:gd name="T0" fmla="*/ 0 w 912"/>
              <a:gd name="T1" fmla="*/ 2147483647 h 200"/>
              <a:gd name="T2" fmla="*/ 2147483647 w 912"/>
              <a:gd name="T3" fmla="*/ 2147483647 h 200"/>
              <a:gd name="T4" fmla="*/ 2147483647 w 912"/>
              <a:gd name="T5" fmla="*/ 0 h 200"/>
              <a:gd name="T6" fmla="*/ 0 60000 65536"/>
              <a:gd name="T7" fmla="*/ 0 60000 65536"/>
              <a:gd name="T8" fmla="*/ 0 60000 65536"/>
              <a:gd name="T9" fmla="*/ 0 w 912"/>
              <a:gd name="T10" fmla="*/ 0 h 200"/>
              <a:gd name="T11" fmla="*/ 912 w 912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200">
                <a:moveTo>
                  <a:pt x="0" y="48"/>
                </a:moveTo>
                <a:cubicBezTo>
                  <a:pt x="188" y="124"/>
                  <a:pt x="376" y="200"/>
                  <a:pt x="528" y="192"/>
                </a:cubicBezTo>
                <a:cubicBezTo>
                  <a:pt x="680" y="184"/>
                  <a:pt x="796" y="92"/>
                  <a:pt x="912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7" name="Freeform 52"/>
          <p:cNvSpPr>
            <a:spLocks/>
          </p:cNvSpPr>
          <p:nvPr/>
        </p:nvSpPr>
        <p:spPr bwMode="auto">
          <a:xfrm>
            <a:off x="6019801" y="2133600"/>
            <a:ext cx="152400" cy="479425"/>
          </a:xfrm>
          <a:custGeom>
            <a:avLst/>
            <a:gdLst>
              <a:gd name="T0" fmla="*/ 2147483647 w 488"/>
              <a:gd name="T1" fmla="*/ 2147483647 h 336"/>
              <a:gd name="T2" fmla="*/ 2147483647 w 488"/>
              <a:gd name="T3" fmla="*/ 2147483647 h 336"/>
              <a:gd name="T4" fmla="*/ 2147483647 w 488"/>
              <a:gd name="T5" fmla="*/ 0 h 336"/>
              <a:gd name="T6" fmla="*/ 0 60000 65536"/>
              <a:gd name="T7" fmla="*/ 0 60000 65536"/>
              <a:gd name="T8" fmla="*/ 0 60000 65536"/>
              <a:gd name="T9" fmla="*/ 0 w 488"/>
              <a:gd name="T10" fmla="*/ 0 h 336"/>
              <a:gd name="T11" fmla="*/ 488 w 48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8" h="336">
                <a:moveTo>
                  <a:pt x="152" y="336"/>
                </a:moveTo>
                <a:cubicBezTo>
                  <a:pt x="76" y="292"/>
                  <a:pt x="0" y="248"/>
                  <a:pt x="56" y="192"/>
                </a:cubicBezTo>
                <a:cubicBezTo>
                  <a:pt x="112" y="136"/>
                  <a:pt x="416" y="48"/>
                  <a:pt x="488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8" name="Text Box 53"/>
          <p:cNvSpPr txBox="1">
            <a:spLocks noChangeArrowheads="1"/>
          </p:cNvSpPr>
          <p:nvPr/>
        </p:nvSpPr>
        <p:spPr bwMode="auto">
          <a:xfrm>
            <a:off x="3962400" y="3200400"/>
            <a:ext cx="1371600" cy="33655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en-US" altLang="ja-JP" sz="900" b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Basic Design Pilot PLTSa dengan ORC</a:t>
            </a:r>
            <a:endParaRPr lang="en-US" sz="900" b="1">
              <a:latin typeface="Calibri" pitchFamily="34" charset="0"/>
            </a:endParaRPr>
          </a:p>
        </p:txBody>
      </p:sp>
      <p:sp>
        <p:nvSpPr>
          <p:cNvPr id="14379" name="Text Box 54"/>
          <p:cNvSpPr txBox="1">
            <a:spLocks noChangeArrowheads="1"/>
          </p:cNvSpPr>
          <p:nvPr/>
        </p:nvSpPr>
        <p:spPr bwMode="auto">
          <a:xfrm>
            <a:off x="5791200" y="2590800"/>
            <a:ext cx="1600200" cy="5207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en-US" altLang="ja-JP" sz="1000" b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Pembangunan Pilot Plant kapasitas PLTSa dan produksi RDF  15 ton/hari</a:t>
            </a:r>
            <a:endParaRPr lang="en-US" sz="1000" b="1">
              <a:latin typeface="Calibri" pitchFamily="34" charset="0"/>
            </a:endParaRPr>
          </a:p>
        </p:txBody>
      </p:sp>
      <p:sp>
        <p:nvSpPr>
          <p:cNvPr id="5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69342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Map on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/MSW</a:t>
            </a:r>
          </a:p>
        </p:txBody>
      </p:sp>
      <p:sp>
        <p:nvSpPr>
          <p:cNvPr id="14381" name="Freeform 50"/>
          <p:cNvSpPr>
            <a:spLocks/>
          </p:cNvSpPr>
          <p:nvPr/>
        </p:nvSpPr>
        <p:spPr bwMode="auto">
          <a:xfrm>
            <a:off x="1447800" y="3657600"/>
            <a:ext cx="1981200" cy="1852613"/>
          </a:xfrm>
          <a:custGeom>
            <a:avLst/>
            <a:gdLst>
              <a:gd name="T0" fmla="*/ 2147483647 w 584"/>
              <a:gd name="T1" fmla="*/ 2147483647 h 1296"/>
              <a:gd name="T2" fmla="*/ 2147483647 w 584"/>
              <a:gd name="T3" fmla="*/ 2147483647 h 1296"/>
              <a:gd name="T4" fmla="*/ 2147483647 w 584"/>
              <a:gd name="T5" fmla="*/ 0 h 1296"/>
              <a:gd name="T6" fmla="*/ 0 60000 65536"/>
              <a:gd name="T7" fmla="*/ 0 60000 65536"/>
              <a:gd name="T8" fmla="*/ 0 60000 65536"/>
              <a:gd name="T9" fmla="*/ 0 w 584"/>
              <a:gd name="T10" fmla="*/ 0 h 1296"/>
              <a:gd name="T11" fmla="*/ 584 w 584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1296">
                <a:moveTo>
                  <a:pt x="536" y="1296"/>
                </a:moveTo>
                <a:cubicBezTo>
                  <a:pt x="268" y="1044"/>
                  <a:pt x="0" y="792"/>
                  <a:pt x="8" y="576"/>
                </a:cubicBezTo>
                <a:cubicBezTo>
                  <a:pt x="16" y="360"/>
                  <a:pt x="488" y="80"/>
                  <a:pt x="584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2" name="Text Box 31"/>
          <p:cNvSpPr txBox="1">
            <a:spLocks noChangeArrowheads="1"/>
          </p:cNvSpPr>
          <p:nvPr/>
        </p:nvSpPr>
        <p:spPr bwMode="auto">
          <a:xfrm>
            <a:off x="5105400" y="4800600"/>
            <a:ext cx="191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Produksi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bahan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bakar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setara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batubara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dari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torefaksi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 smtClean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sampah</a:t>
            </a:r>
            <a:r>
              <a:rPr lang="en-US" altLang="ja-JP" sz="1000" b="1" dirty="0" smtClean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kota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4384" name="Text Box 21"/>
          <p:cNvSpPr txBox="1">
            <a:spLocks noChangeArrowheads="1"/>
          </p:cNvSpPr>
          <p:nvPr/>
        </p:nvSpPr>
        <p:spPr bwMode="auto">
          <a:xfrm>
            <a:off x="4876800" y="3886200"/>
            <a:ext cx="2120900" cy="21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864" tIns="27432" rIns="54864" bIns="27432">
            <a:spAutoFit/>
          </a:bodyPr>
          <a:lstStyle/>
          <a:p>
            <a:pPr algn="ctr" eaLnBrk="0" hangingPunct="0"/>
            <a:r>
              <a:rPr lang="en-US" altLang="ja-JP" sz="1000" b="1" dirty="0" err="1" smtClean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Sistem</a:t>
            </a:r>
            <a:r>
              <a:rPr lang="en-US" altLang="ja-JP" sz="1000" b="1" dirty="0" smtClean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</a:t>
            </a:r>
            <a:r>
              <a:rPr lang="en-US" altLang="ja-JP" sz="1000" b="1" dirty="0" err="1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proses</a:t>
            </a:r>
            <a:r>
              <a:rPr lang="en-US" altLang="ja-JP" sz="1000" b="1" dirty="0">
                <a:solidFill>
                  <a:srgbClr val="000000"/>
                </a:solidFill>
                <a:latin typeface="Calibri" pitchFamily="34" charset="0"/>
                <a:ea typeface="MS Mincho" pitchFamily="49" charset="-128"/>
              </a:rPr>
              <a:t> RDF</a:t>
            </a:r>
            <a:endParaRPr lang="en-US" sz="1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258888" y="2349500"/>
            <a:ext cx="7313612" cy="4114800"/>
          </a:xfrm>
        </p:spPr>
        <p:txBody>
          <a:bodyPr/>
          <a:lstStyle/>
          <a:p>
            <a:pPr eaLnBrk="1" hangingPunct="1"/>
            <a:r>
              <a:rPr lang="en-US" smtClean="0"/>
              <a:t>Menjadi pusat unggulan di bidang teknologi energi baru dan terbarukan di Indonesia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VISI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/>
          </p:cNvSpPr>
          <p:nvPr/>
        </p:nvSpPr>
        <p:spPr bwMode="auto">
          <a:xfrm>
            <a:off x="91440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>
                <a:solidFill>
                  <a:schemeClr val="tx2"/>
                </a:solidFill>
                <a:latin typeface="Arial" charset="0"/>
              </a:rPr>
              <a:t>ROADMAP PENGEMBANGAN PEMBANGKIT LISTRIK TENAGA SAMPAH KAPASITAS 100 kW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619672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Road Map Peat/Biomass to RDF</a:t>
            </a: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 rot="-5400000">
            <a:off x="323850" y="3429000"/>
            <a:ext cx="3382963" cy="1655763"/>
          </a:xfrm>
          <a:custGeom>
            <a:avLst/>
            <a:gdLst>
              <a:gd name="T0" fmla="*/ 2960093 w 21600"/>
              <a:gd name="T1" fmla="*/ 827882 h 21600"/>
              <a:gd name="T2" fmla="*/ 1691482 w 21600"/>
              <a:gd name="T3" fmla="*/ 1655763 h 21600"/>
              <a:gd name="T4" fmla="*/ 422870 w 21600"/>
              <a:gd name="T5" fmla="*/ 827882 h 21600"/>
              <a:gd name="T6" fmla="*/ 16914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 rot="-5400000">
            <a:off x="2052637" y="3355976"/>
            <a:ext cx="3382963" cy="1655762"/>
          </a:xfrm>
          <a:custGeom>
            <a:avLst/>
            <a:gdLst>
              <a:gd name="T0" fmla="*/ 2960093 w 21600"/>
              <a:gd name="T1" fmla="*/ 827881 h 21600"/>
              <a:gd name="T2" fmla="*/ 1691482 w 21600"/>
              <a:gd name="T3" fmla="*/ 1655762 h 21600"/>
              <a:gd name="T4" fmla="*/ 422870 w 21600"/>
              <a:gd name="T5" fmla="*/ 827881 h 21600"/>
              <a:gd name="T6" fmla="*/ 16914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 rot="-5400000">
            <a:off x="3779837" y="3355976"/>
            <a:ext cx="3382963" cy="1655762"/>
          </a:xfrm>
          <a:custGeom>
            <a:avLst/>
            <a:gdLst>
              <a:gd name="T0" fmla="*/ 2960093 w 21600"/>
              <a:gd name="T1" fmla="*/ 827881 h 21600"/>
              <a:gd name="T2" fmla="*/ 1691482 w 21600"/>
              <a:gd name="T3" fmla="*/ 1655762 h 21600"/>
              <a:gd name="T4" fmla="*/ 422870 w 21600"/>
              <a:gd name="T5" fmla="*/ 827881 h 21600"/>
              <a:gd name="T6" fmla="*/ 16914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1258888" y="3789363"/>
            <a:ext cx="1728787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5250" indent="-95250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2003 - 2009</a:t>
            </a:r>
          </a:p>
          <a:p>
            <a:pPr marL="95250" indent="-9525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Arial" charset="0"/>
              </a:rPr>
              <a:t>Penelitian proses torefaksi</a:t>
            </a:r>
          </a:p>
          <a:p>
            <a:pPr marL="95250" indent="-9525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Arial" charset="0"/>
              </a:rPr>
              <a:t>Parameter proses</a:t>
            </a:r>
          </a:p>
          <a:p>
            <a:pPr marL="95250" indent="-95250">
              <a:spcBef>
                <a:spcPct val="50000"/>
              </a:spcBef>
              <a:buFontTx/>
              <a:buChar char="•"/>
            </a:pPr>
            <a:endParaRPr lang="en-US" sz="1200" b="1">
              <a:latin typeface="Arial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2916238" y="3500438"/>
            <a:ext cx="17287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5250" indent="-95250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2010 - 2011</a:t>
            </a:r>
          </a:p>
          <a:p>
            <a:pPr marL="95250" indent="-9525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Arial" charset="0"/>
              </a:rPr>
              <a:t>Proses kontinu skala lab </a:t>
            </a:r>
          </a:p>
          <a:p>
            <a:pPr marL="95250" indent="-9525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Arial" charset="0"/>
              </a:rPr>
              <a:t>Design skala Pilot plant</a:t>
            </a:r>
          </a:p>
          <a:p>
            <a:pPr marL="95250" indent="-95250">
              <a:spcBef>
                <a:spcPct val="50000"/>
              </a:spcBef>
              <a:buFontTx/>
              <a:buChar char="•"/>
            </a:pPr>
            <a:endParaRPr lang="en-US" sz="1200" b="1">
              <a:latin typeface="Arial" charset="0"/>
            </a:endParaRP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4859338" y="3429000"/>
            <a:ext cx="172878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5250" indent="-95250">
              <a:spcBef>
                <a:spcPct val="50000"/>
              </a:spcBef>
            </a:pPr>
            <a:r>
              <a:rPr lang="en-US" sz="1200" b="1" dirty="0">
                <a:latin typeface="Arial" charset="0"/>
              </a:rPr>
              <a:t>2011 - 2013</a:t>
            </a:r>
          </a:p>
          <a:p>
            <a:pPr marL="95250" indent="-95250">
              <a:spcBef>
                <a:spcPct val="50000"/>
              </a:spcBef>
              <a:buFontTx/>
              <a:buChar char="•"/>
            </a:pPr>
            <a:r>
              <a:rPr lang="en-US" sz="1200" b="1" dirty="0">
                <a:latin typeface="Arial" charset="0"/>
              </a:rPr>
              <a:t>Pilot </a:t>
            </a:r>
            <a:r>
              <a:rPr lang="en-US" sz="1200" b="1" dirty="0" smtClean="0">
                <a:latin typeface="Arial" charset="0"/>
              </a:rPr>
              <a:t>plant</a:t>
            </a:r>
          </a:p>
          <a:p>
            <a:pPr marL="95250" indent="-95250">
              <a:spcBef>
                <a:spcPct val="50000"/>
              </a:spcBef>
              <a:buFontTx/>
              <a:buChar char="•"/>
            </a:pPr>
            <a:r>
              <a:rPr lang="en-US" sz="1200" b="1" dirty="0" err="1" smtClean="0">
                <a:latin typeface="Arial" charset="0"/>
              </a:rPr>
              <a:t>Desain</a:t>
            </a:r>
            <a:r>
              <a:rPr lang="en-US" sz="1200" b="1" dirty="0" smtClean="0">
                <a:latin typeface="Arial" charset="0"/>
              </a:rPr>
              <a:t> </a:t>
            </a:r>
            <a:r>
              <a:rPr lang="en-US" sz="1200" b="1" dirty="0" err="1">
                <a:latin typeface="Arial" charset="0"/>
              </a:rPr>
              <a:t>Skala</a:t>
            </a: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err="1" smtClean="0">
                <a:latin typeface="Arial" charset="0"/>
              </a:rPr>
              <a:t>komersial</a:t>
            </a:r>
            <a:endParaRPr lang="en-US" sz="1200" b="1" dirty="0">
              <a:latin typeface="Arial" charset="0"/>
            </a:endParaRPr>
          </a:p>
          <a:p>
            <a:pPr marL="95250" indent="-95250">
              <a:spcBef>
                <a:spcPct val="50000"/>
              </a:spcBef>
              <a:buFontTx/>
              <a:buChar char="•"/>
            </a:pPr>
            <a:endParaRPr lang="en-US" sz="1200" b="1" dirty="0">
              <a:latin typeface="Arial" charset="0"/>
            </a:endParaRPr>
          </a:p>
        </p:txBody>
      </p:sp>
      <p:sp>
        <p:nvSpPr>
          <p:cNvPr id="19465" name="AutoShape 10"/>
          <p:cNvSpPr>
            <a:spLocks noChangeArrowheads="1"/>
          </p:cNvSpPr>
          <p:nvPr/>
        </p:nvSpPr>
        <p:spPr bwMode="auto">
          <a:xfrm rot="-5400000">
            <a:off x="5580062" y="3355976"/>
            <a:ext cx="3382963" cy="1655762"/>
          </a:xfrm>
          <a:custGeom>
            <a:avLst/>
            <a:gdLst>
              <a:gd name="T0" fmla="*/ 2960093 w 21600"/>
              <a:gd name="T1" fmla="*/ 827881 h 21600"/>
              <a:gd name="T2" fmla="*/ 1691482 w 21600"/>
              <a:gd name="T3" fmla="*/ 1655762 h 21600"/>
              <a:gd name="T4" fmla="*/ 422870 w 21600"/>
              <a:gd name="T5" fmla="*/ 827881 h 21600"/>
              <a:gd name="T6" fmla="*/ 16914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6659563" y="3644900"/>
            <a:ext cx="1728787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5250" indent="-95250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2013 - 2015</a:t>
            </a:r>
          </a:p>
          <a:p>
            <a:pPr marL="95250" indent="-9525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Arial" charset="0"/>
              </a:rPr>
              <a:t>Plant Skala komersial</a:t>
            </a:r>
          </a:p>
          <a:p>
            <a:pPr marL="95250" indent="-95250">
              <a:spcBef>
                <a:spcPct val="50000"/>
              </a:spcBef>
            </a:pPr>
            <a:endParaRPr lang="en-US" sz="1200" b="1">
              <a:latin typeface="Arial" charset="0"/>
            </a:endParaRPr>
          </a:p>
          <a:p>
            <a:pPr marL="95250" indent="-95250">
              <a:spcBef>
                <a:spcPct val="50000"/>
              </a:spcBef>
              <a:buFontTx/>
              <a:buChar char="•"/>
            </a:pPr>
            <a:endParaRPr lang="en-US" sz="1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erimakasih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Mensinergikan potensi para peneliti di ITB dalam menghasilkan teknologi energi baru dan terbarukan</a:t>
            </a:r>
          </a:p>
          <a:p>
            <a:pPr eaLnBrk="1" hangingPunct="1"/>
            <a:r>
              <a:rPr lang="en-US" smtClean="0"/>
              <a:t>Memberikan arah pengembangan teknologi energi baru dan terbarukan di Indonesia</a:t>
            </a:r>
          </a:p>
          <a:p>
            <a:pPr eaLnBrk="1" hangingPunct="1"/>
            <a:r>
              <a:rPr lang="en-US" smtClean="0"/>
              <a:t>Menghasilkan teknologi yang real di bidang energi baru dan terbarukan bagi kepentingan Bangsa Indonesia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err="1" smtClean="0"/>
              <a:t>Energi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baru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terbarukan</a:t>
            </a:r>
            <a:endParaRPr lang="en-US" sz="28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* Resource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* </a:t>
            </a:r>
            <a:r>
              <a:rPr lang="en-US" sz="2800" dirty="0" err="1" smtClean="0"/>
              <a:t>Pemanfaatan</a:t>
            </a: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* Devices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Topik topik penelitian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Ketua</a:t>
            </a:r>
            <a:r>
              <a:rPr lang="en-US" dirty="0" smtClean="0"/>
              <a:t>: Prof. Dr. Aryadi Suwono</a:t>
            </a:r>
          </a:p>
          <a:p>
            <a:pPr eaLnBrk="1" hangingPunct="1"/>
            <a:r>
              <a:rPr lang="en-US" dirty="0" smtClean="0"/>
              <a:t>Sekretaris: Yuli S Indartono, Dr. Eng.</a:t>
            </a:r>
          </a:p>
          <a:p>
            <a:pPr eaLnBrk="1" hangingPunct="1"/>
            <a:r>
              <a:rPr lang="en-US" dirty="0" smtClean="0"/>
              <a:t>Advisory Board &amp; Researchers</a:t>
            </a:r>
          </a:p>
          <a:p>
            <a:pPr lvl="1" eaLnBrk="1" hangingPunct="1"/>
            <a:r>
              <a:rPr lang="en-US" dirty="0" smtClean="0"/>
              <a:t>Prof. Dr. </a:t>
            </a:r>
            <a:r>
              <a:rPr lang="en-US" dirty="0" err="1" smtClean="0"/>
              <a:t>Herri</a:t>
            </a:r>
            <a:r>
              <a:rPr lang="en-US" dirty="0" smtClean="0"/>
              <a:t> </a:t>
            </a:r>
            <a:r>
              <a:rPr lang="en-US" dirty="0" err="1" smtClean="0"/>
              <a:t>Susanto</a:t>
            </a:r>
            <a:endParaRPr lang="en-US" dirty="0" smtClean="0"/>
          </a:p>
          <a:p>
            <a:pPr lvl="1" eaLnBrk="1" hangingPunct="1"/>
            <a:r>
              <a:rPr lang="en-US" dirty="0" smtClean="0"/>
              <a:t>Prof. Dr. </a:t>
            </a:r>
            <a:r>
              <a:rPr lang="en-US" dirty="0" err="1" smtClean="0"/>
              <a:t>Zaki</a:t>
            </a:r>
            <a:r>
              <a:rPr lang="en-US" dirty="0" smtClean="0"/>
              <a:t> </a:t>
            </a:r>
            <a:r>
              <a:rPr lang="en-US" dirty="0" err="1" smtClean="0"/>
              <a:t>Suhud</a:t>
            </a:r>
            <a:endParaRPr lang="en-US" dirty="0" smtClean="0"/>
          </a:p>
          <a:p>
            <a:pPr lvl="1" eaLnBrk="1" hangingPunct="1"/>
            <a:r>
              <a:rPr lang="en-US" dirty="0" smtClean="0"/>
              <a:t>Dr. Dwiwahju Sasongko</a:t>
            </a:r>
            <a:endParaRPr lang="en-US" b="1" dirty="0" smtClean="0"/>
          </a:p>
          <a:p>
            <a:pPr lvl="1" eaLnBrk="1" hangingPunct="1"/>
            <a:r>
              <a:rPr lang="en-US" dirty="0" smtClean="0"/>
              <a:t>Dr. Priyono Sutikno</a:t>
            </a:r>
          </a:p>
          <a:p>
            <a:pPr lvl="1" eaLnBrk="1" hangingPunct="1"/>
            <a:r>
              <a:rPr lang="en-US" dirty="0" smtClean="0"/>
              <a:t>Dr. Nathanael P Tandian</a:t>
            </a:r>
          </a:p>
          <a:p>
            <a:pPr lvl="1" eaLnBrk="1" hangingPunct="1"/>
            <a:r>
              <a:rPr lang="en-US" dirty="0" smtClean="0"/>
              <a:t>Dr. </a:t>
            </a:r>
            <a:r>
              <a:rPr lang="en-US" dirty="0" err="1" smtClean="0"/>
              <a:t>Indradjodi</a:t>
            </a:r>
            <a:r>
              <a:rPr lang="en-US" dirty="0" smtClean="0"/>
              <a:t> </a:t>
            </a:r>
            <a:r>
              <a:rPr lang="en-US" dirty="0" err="1" smtClean="0"/>
              <a:t>Kusumo</a:t>
            </a:r>
            <a:endParaRPr lang="en-US" dirty="0" smtClean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Pengurus dan Peneliti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Advisory Board &amp; Researchers (cont’d)</a:t>
            </a:r>
          </a:p>
          <a:p>
            <a:pPr lvl="1" eaLnBrk="1" hangingPunct="1"/>
            <a:r>
              <a:rPr lang="en-US" dirty="0" smtClean="0"/>
              <a:t>Dr. </a:t>
            </a:r>
            <a:r>
              <a:rPr lang="en-US" dirty="0" err="1" smtClean="0"/>
              <a:t>Abdurrachim</a:t>
            </a:r>
            <a:endParaRPr lang="en-US" dirty="0" smtClean="0"/>
          </a:p>
          <a:p>
            <a:pPr lvl="1" eaLnBrk="1" hangingPunct="1"/>
            <a:r>
              <a:rPr lang="en-US" dirty="0" smtClean="0"/>
              <a:t>Dr. Ari D </a:t>
            </a:r>
            <a:r>
              <a:rPr lang="en-US" dirty="0" err="1" smtClean="0"/>
              <a:t>Pasek</a:t>
            </a:r>
            <a:endParaRPr lang="en-US" dirty="0" smtClean="0"/>
          </a:p>
          <a:p>
            <a:pPr lvl="1" eaLnBrk="1" hangingPunct="1"/>
            <a:r>
              <a:rPr lang="en-US" dirty="0" smtClean="0"/>
              <a:t>Dr. </a:t>
            </a:r>
            <a:r>
              <a:rPr lang="en-US" dirty="0" err="1" smtClean="0"/>
              <a:t>Nenny</a:t>
            </a:r>
            <a:r>
              <a:rPr lang="en-US" dirty="0" smtClean="0"/>
              <a:t> M </a:t>
            </a:r>
            <a:r>
              <a:rPr lang="en-US" dirty="0" err="1" smtClean="0"/>
              <a:t>Saptadji</a:t>
            </a:r>
            <a:endParaRPr lang="en-US" dirty="0" smtClean="0"/>
          </a:p>
          <a:p>
            <a:pPr lvl="1" eaLnBrk="1" hangingPunct="1"/>
            <a:r>
              <a:rPr lang="en-US" dirty="0" smtClean="0"/>
              <a:t>Dr. Ahmad </a:t>
            </a:r>
            <a:r>
              <a:rPr lang="en-US" dirty="0" err="1" smtClean="0"/>
              <a:t>Nuruddin</a:t>
            </a:r>
            <a:endParaRPr lang="en-US" dirty="0" smtClean="0"/>
          </a:p>
          <a:p>
            <a:pPr lvl="1" eaLnBrk="1" hangingPunct="1"/>
            <a:r>
              <a:rPr lang="en-US" dirty="0" smtClean="0"/>
              <a:t>Dr. </a:t>
            </a:r>
            <a:r>
              <a:rPr lang="en-US" dirty="0" err="1" smtClean="0"/>
              <a:t>Pekik</a:t>
            </a:r>
            <a:r>
              <a:rPr lang="en-US" dirty="0" smtClean="0"/>
              <a:t> </a:t>
            </a:r>
            <a:r>
              <a:rPr lang="en-US" dirty="0" err="1" smtClean="0"/>
              <a:t>Dahono</a:t>
            </a:r>
            <a:endParaRPr lang="en-US" dirty="0" smtClean="0"/>
          </a:p>
          <a:p>
            <a:pPr lvl="1" eaLnBrk="1" hangingPunct="1"/>
            <a:r>
              <a:rPr lang="en-US" dirty="0" smtClean="0"/>
              <a:t>Dr. Iman </a:t>
            </a:r>
            <a:r>
              <a:rPr lang="en-US" dirty="0" err="1" smtClean="0"/>
              <a:t>Kartolaksono</a:t>
            </a:r>
            <a:r>
              <a:rPr lang="en-US" dirty="0" smtClean="0"/>
              <a:t> Reksowardojo</a:t>
            </a:r>
          </a:p>
          <a:p>
            <a:pPr lvl="1" eaLnBrk="1" hangingPunct="1"/>
            <a:r>
              <a:rPr lang="en-US" dirty="0" smtClean="0"/>
              <a:t>Dr. Toto Hardianto</a:t>
            </a:r>
          </a:p>
          <a:p>
            <a:pPr lvl="1" eaLnBrk="1" hangingPunct="1"/>
            <a:r>
              <a:rPr lang="en-US" dirty="0" smtClean="0"/>
              <a:t>Dr. Willy </a:t>
            </a:r>
            <a:r>
              <a:rPr lang="en-US" dirty="0" err="1" smtClean="0"/>
              <a:t>Adriansyah</a:t>
            </a:r>
            <a:endParaRPr lang="en-US" dirty="0" smtClean="0"/>
          </a:p>
          <a:p>
            <a:pPr lvl="1" eaLnBrk="1" hangingPunct="1"/>
            <a:r>
              <a:rPr lang="en-US" dirty="0" smtClean="0"/>
              <a:t>Dr. Brian </a:t>
            </a:r>
            <a:r>
              <a:rPr lang="en-US" dirty="0" err="1" smtClean="0"/>
              <a:t>Yuliarto</a:t>
            </a:r>
            <a:endParaRPr lang="en-US" dirty="0" smtClean="0"/>
          </a:p>
          <a:p>
            <a:pPr lvl="1" eaLnBrk="1" hangingPunct="1"/>
            <a:r>
              <a:rPr lang="en-US" dirty="0" smtClean="0"/>
              <a:t>Dr. Tri Des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Pengurus dan Peneliti (cont’d)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ORGANISASI</a:t>
            </a:r>
          </a:p>
        </p:txBody>
      </p:sp>
      <p:grpSp>
        <p:nvGrpSpPr>
          <p:cNvPr id="9219" name="Group 23"/>
          <p:cNvGrpSpPr>
            <a:grpSpLocks/>
          </p:cNvGrpSpPr>
          <p:nvPr/>
        </p:nvGrpSpPr>
        <p:grpSpPr bwMode="auto">
          <a:xfrm>
            <a:off x="3643313" y="2571750"/>
            <a:ext cx="4714875" cy="2500313"/>
            <a:chOff x="3643306" y="2571744"/>
            <a:chExt cx="4714908" cy="2500330"/>
          </a:xfrm>
        </p:grpSpPr>
        <p:sp>
          <p:nvSpPr>
            <p:cNvPr id="9226" name="TextBox 2"/>
            <p:cNvSpPr txBox="1">
              <a:spLocks noChangeArrowheads="1"/>
            </p:cNvSpPr>
            <p:nvPr/>
          </p:nvSpPr>
          <p:spPr bwMode="auto">
            <a:xfrm>
              <a:off x="3786182" y="2786058"/>
              <a:ext cx="1714512" cy="1077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/>
                <a:t>LPPM ITB</a:t>
              </a:r>
            </a:p>
          </p:txBody>
        </p:sp>
        <p:sp>
          <p:nvSpPr>
            <p:cNvPr id="9227" name="TextBox 3"/>
            <p:cNvSpPr txBox="1">
              <a:spLocks noChangeArrowheads="1"/>
            </p:cNvSpPr>
            <p:nvPr/>
          </p:nvSpPr>
          <p:spPr bwMode="auto">
            <a:xfrm>
              <a:off x="6143636" y="2857496"/>
              <a:ext cx="2000264" cy="8925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/>
                <a:t>FAKULTAS/SEKOLAH</a:t>
              </a:r>
            </a:p>
          </p:txBody>
        </p:sp>
        <p:sp>
          <p:nvSpPr>
            <p:cNvPr id="9228" name="TextBox 7"/>
            <p:cNvSpPr txBox="1">
              <a:spLocks noChangeArrowheads="1"/>
            </p:cNvSpPr>
            <p:nvPr/>
          </p:nvSpPr>
          <p:spPr bwMode="auto">
            <a:xfrm>
              <a:off x="3786182" y="4286256"/>
              <a:ext cx="1714512" cy="58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/>
                <a:t>PP EBT</a:t>
              </a:r>
            </a:p>
          </p:txBody>
        </p:sp>
        <p:sp>
          <p:nvSpPr>
            <p:cNvPr id="9229" name="TextBox 8"/>
            <p:cNvSpPr txBox="1">
              <a:spLocks noChangeArrowheads="1"/>
            </p:cNvSpPr>
            <p:nvPr/>
          </p:nvSpPr>
          <p:spPr bwMode="auto">
            <a:xfrm>
              <a:off x="6143636" y="4357694"/>
              <a:ext cx="1714512" cy="430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200"/>
                <a:t>PUSAT</a:t>
              </a:r>
            </a:p>
          </p:txBody>
        </p:sp>
        <p:cxnSp>
          <p:nvCxnSpPr>
            <p:cNvPr id="9230" name="Straight Connector 10"/>
            <p:cNvCxnSpPr>
              <a:cxnSpLocks noChangeShapeType="1"/>
              <a:stCxn id="9226" idx="2"/>
              <a:endCxn id="9228" idx="0"/>
            </p:cNvCxnSpPr>
            <p:nvPr/>
          </p:nvCxnSpPr>
          <p:spPr bwMode="auto">
            <a:xfrm rot="5400000">
              <a:off x="4431948" y="4074766"/>
              <a:ext cx="42298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31" name="Straight Connector 12"/>
            <p:cNvCxnSpPr>
              <a:cxnSpLocks noChangeShapeType="1"/>
              <a:stCxn id="9228" idx="3"/>
              <a:endCxn id="9229" idx="1"/>
            </p:cNvCxnSpPr>
            <p:nvPr/>
          </p:nvCxnSpPr>
          <p:spPr bwMode="auto">
            <a:xfrm flipV="1">
              <a:off x="5500694" y="4573138"/>
              <a:ext cx="642942" cy="550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9232" name="Shape 14"/>
            <p:cNvCxnSpPr>
              <a:cxnSpLocks noChangeShapeType="1"/>
              <a:stCxn id="9227" idx="1"/>
            </p:cNvCxnSpPr>
            <p:nvPr/>
          </p:nvCxnSpPr>
          <p:spPr bwMode="auto">
            <a:xfrm rot="10800000" flipV="1">
              <a:off x="5786446" y="3303772"/>
              <a:ext cx="357190" cy="982484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9233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5500694" y="4286256"/>
              <a:ext cx="28575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643306" y="2571744"/>
              <a:ext cx="4714908" cy="250033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9220" name="Group 22"/>
          <p:cNvGrpSpPr>
            <a:grpSpLocks/>
          </p:cNvGrpSpPr>
          <p:nvPr/>
        </p:nvGrpSpPr>
        <p:grpSpPr bwMode="auto">
          <a:xfrm>
            <a:off x="285750" y="2500313"/>
            <a:ext cx="2857500" cy="2714625"/>
            <a:chOff x="285720" y="2500306"/>
            <a:chExt cx="2857520" cy="2714644"/>
          </a:xfrm>
        </p:grpSpPr>
        <p:sp>
          <p:nvSpPr>
            <p:cNvPr id="9222" name="TextBox 4"/>
            <p:cNvSpPr txBox="1">
              <a:spLocks noChangeArrowheads="1"/>
            </p:cNvSpPr>
            <p:nvPr/>
          </p:nvSpPr>
          <p:spPr bwMode="auto">
            <a:xfrm>
              <a:off x="357158" y="2571744"/>
              <a:ext cx="2643206" cy="7694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200" b="1"/>
                <a:t>Instansi Pemerintah</a:t>
              </a:r>
            </a:p>
          </p:txBody>
        </p:sp>
        <p:sp>
          <p:nvSpPr>
            <p:cNvPr id="9223" name="TextBox 5"/>
            <p:cNvSpPr txBox="1">
              <a:spLocks noChangeArrowheads="1"/>
            </p:cNvSpPr>
            <p:nvPr/>
          </p:nvSpPr>
          <p:spPr bwMode="auto">
            <a:xfrm>
              <a:off x="357158" y="3571876"/>
              <a:ext cx="2643206" cy="430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200" b="1"/>
                <a:t>Industri</a:t>
              </a:r>
            </a:p>
          </p:txBody>
        </p:sp>
        <p:sp>
          <p:nvSpPr>
            <p:cNvPr id="9224" name="TextBox 6"/>
            <p:cNvSpPr txBox="1">
              <a:spLocks noChangeArrowheads="1"/>
            </p:cNvSpPr>
            <p:nvPr/>
          </p:nvSpPr>
          <p:spPr bwMode="auto">
            <a:xfrm>
              <a:off x="357158" y="4286256"/>
              <a:ext cx="2643206" cy="7694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200" b="1"/>
                <a:t>Lembaga/Univ. LN (Nedo, dll)</a:t>
              </a:r>
            </a:p>
          </p:txBody>
        </p:sp>
        <p:sp>
          <p:nvSpPr>
            <p:cNvPr id="9225" name="Rectangle 18"/>
            <p:cNvSpPr>
              <a:spLocks noChangeArrowheads="1"/>
            </p:cNvSpPr>
            <p:nvPr/>
          </p:nvSpPr>
          <p:spPr bwMode="auto">
            <a:xfrm>
              <a:off x="285720" y="2500306"/>
              <a:ext cx="2857520" cy="271464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cxnSp>
        <p:nvCxnSpPr>
          <p:cNvPr id="9221" name="Straight Connector 25"/>
          <p:cNvCxnSpPr>
            <a:cxnSpLocks noChangeShapeType="1"/>
          </p:cNvCxnSpPr>
          <p:nvPr/>
        </p:nvCxnSpPr>
        <p:spPr bwMode="auto">
          <a:xfrm>
            <a:off x="3143250" y="3856038"/>
            <a:ext cx="50006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43608" y="2259409"/>
            <a:ext cx="7450137" cy="347384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/>
              <a:t>Coal</a:t>
            </a:r>
          </a:p>
          <a:p>
            <a:pPr lvl="1" eaLnBrk="1" hangingPunct="1"/>
            <a:r>
              <a:rPr lang="en-US" sz="2200" b="1" dirty="0" smtClean="0"/>
              <a:t>Upgrading</a:t>
            </a:r>
          </a:p>
          <a:p>
            <a:pPr eaLnBrk="1" hangingPunct="1"/>
            <a:r>
              <a:rPr lang="en-US" sz="2200" dirty="0" err="1" smtClean="0"/>
              <a:t>Integrasi</a:t>
            </a:r>
            <a:r>
              <a:rPr lang="en-US" sz="2200" dirty="0" smtClean="0"/>
              <a:t> </a:t>
            </a:r>
            <a:r>
              <a:rPr lang="en-US" sz="2200" dirty="0" err="1" smtClean="0"/>
              <a:t>pembangkit</a:t>
            </a:r>
            <a:r>
              <a:rPr lang="en-US" sz="2200" dirty="0" smtClean="0"/>
              <a:t> </a:t>
            </a:r>
            <a:r>
              <a:rPr lang="en-US" sz="2200" dirty="0" err="1" smtClean="0"/>
              <a:t>listrik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sumber</a:t>
            </a:r>
            <a:r>
              <a:rPr lang="en-US" sz="2200" dirty="0" smtClean="0"/>
              <a:t> </a:t>
            </a:r>
            <a:r>
              <a:rPr lang="en-US" sz="2200" dirty="0" err="1" smtClean="0"/>
              <a:t>energi</a:t>
            </a:r>
            <a:r>
              <a:rPr lang="en-US" sz="2200" dirty="0" smtClean="0"/>
              <a:t> </a:t>
            </a:r>
            <a:r>
              <a:rPr lang="en-US" sz="2200" dirty="0" err="1" smtClean="0"/>
              <a:t>baru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terbarukan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listrik</a:t>
            </a:r>
            <a:r>
              <a:rPr lang="en-US" sz="2200" dirty="0" smtClean="0"/>
              <a:t> (on grid system)</a:t>
            </a:r>
          </a:p>
          <a:p>
            <a:pPr lvl="1"/>
            <a:r>
              <a:rPr lang="en-US" sz="2000" b="1" dirty="0"/>
              <a:t>Photo Voltaic</a:t>
            </a:r>
          </a:p>
          <a:p>
            <a:pPr lvl="1"/>
            <a:r>
              <a:rPr lang="en-US" sz="2000" b="1" dirty="0"/>
              <a:t>Diesel </a:t>
            </a:r>
            <a:r>
              <a:rPr lang="en-US" sz="2000" b="1" dirty="0" err="1"/>
              <a:t>berbahan</a:t>
            </a:r>
            <a:r>
              <a:rPr lang="en-US" sz="2000" b="1" dirty="0"/>
              <a:t> </a:t>
            </a:r>
            <a:r>
              <a:rPr lang="en-US" sz="2000" b="1" dirty="0" err="1"/>
              <a:t>bakar</a:t>
            </a:r>
            <a:r>
              <a:rPr lang="en-US" sz="2000" b="1" dirty="0"/>
              <a:t> </a:t>
            </a:r>
            <a:r>
              <a:rPr lang="en-US" sz="2000" b="1" dirty="0" err="1" smtClean="0"/>
              <a:t>majemuk</a:t>
            </a:r>
            <a:endParaRPr lang="en-US" sz="2000" b="1" dirty="0" smtClean="0"/>
          </a:p>
          <a:p>
            <a:r>
              <a:rPr lang="en-US" sz="2200" b="1" dirty="0" err="1" smtClean="0"/>
              <a:t>Pembangkit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Listrik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Tenaga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Sampah</a:t>
            </a:r>
            <a:r>
              <a:rPr lang="en-US" sz="2200" b="1" dirty="0" smtClean="0"/>
              <a:t> Kota </a:t>
            </a:r>
            <a:r>
              <a:rPr lang="en-US" sz="2200" dirty="0" smtClean="0"/>
              <a:t>(</a:t>
            </a:r>
            <a:r>
              <a:rPr lang="en-US" sz="2200" dirty="0" err="1" smtClean="0"/>
              <a:t>PLTSa</a:t>
            </a:r>
            <a:r>
              <a:rPr lang="en-US" sz="2200" dirty="0" smtClean="0"/>
              <a:t>)</a:t>
            </a:r>
            <a:endParaRPr lang="en-US" sz="2200" dirty="0"/>
          </a:p>
          <a:p>
            <a:pPr eaLnBrk="1" hangingPunct="1"/>
            <a:endParaRPr lang="en-US" sz="2200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err="1" smtClean="0"/>
              <a:t>Fokus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Kegiatan</a:t>
            </a:r>
            <a:r>
              <a:rPr lang="en-US" sz="4000" b="1" dirty="0" smtClean="0"/>
              <a:t> 2011-2014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Patent</a:t>
            </a:r>
          </a:p>
          <a:p>
            <a:pPr eaLnBrk="1" hangingPunct="1"/>
            <a:r>
              <a:rPr lang="en-US" b="1" smtClean="0"/>
              <a:t>Models/pilot plant/agreement</a:t>
            </a:r>
          </a:p>
          <a:p>
            <a:pPr eaLnBrk="1" hangingPunct="1"/>
            <a:r>
              <a:rPr lang="en-US" b="1" smtClean="0"/>
              <a:t>Paper</a:t>
            </a:r>
          </a:p>
          <a:p>
            <a:pPr eaLnBrk="1" hangingPunct="1"/>
            <a:r>
              <a:rPr lang="en-US" b="1" smtClean="0"/>
              <a:t>Lulusan S2 dan S3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Goal/Results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704</TotalTime>
  <Words>775</Words>
  <Application>Microsoft Office PowerPoint</Application>
  <PresentationFormat>On-screen Show (4:3)</PresentationFormat>
  <Paragraphs>183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Hardcover</vt:lpstr>
      <vt:lpstr>Peta Jalan Penelitian </vt:lpstr>
      <vt:lpstr>VISI</vt:lpstr>
      <vt:lpstr>MISI</vt:lpstr>
      <vt:lpstr>Topik topik penelitian</vt:lpstr>
      <vt:lpstr>Pengurus dan Peneliti</vt:lpstr>
      <vt:lpstr>Pengurus dan Peneliti (cont’d)</vt:lpstr>
      <vt:lpstr>ORGANISASI</vt:lpstr>
      <vt:lpstr>Fokus Kegiatan 2011-2014</vt:lpstr>
      <vt:lpstr>Goal/Results</vt:lpstr>
      <vt:lpstr>Road Map</vt:lpstr>
      <vt:lpstr>A. Coal</vt:lpstr>
      <vt:lpstr>PowerPoint Presentation</vt:lpstr>
      <vt:lpstr>PowerPoint Presentation</vt:lpstr>
      <vt:lpstr>PowerPoint Presentation</vt:lpstr>
      <vt:lpstr>PowerPoint Presentation</vt:lpstr>
      <vt:lpstr>B. Integrasi pembangkit EBT skala kecil</vt:lpstr>
      <vt:lpstr>PowerPoint Presentation</vt:lpstr>
      <vt:lpstr>C. Pembangkit Listrik Tenaga Sampah/Limbah</vt:lpstr>
      <vt:lpstr>Road Map on Biomassa/MSW</vt:lpstr>
      <vt:lpstr>PowerPoint Presentation</vt:lpstr>
      <vt:lpstr>Road Map Peat/Biomass to RDF</vt:lpstr>
      <vt:lpstr>Terimakasih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Lingkup Penelitian</dc:title>
  <dc:creator>User</dc:creator>
  <cp:lastModifiedBy>Kasubag Anggaran</cp:lastModifiedBy>
  <cp:revision>30</cp:revision>
  <dcterms:created xsi:type="dcterms:W3CDTF">2011-05-13T03:42:22Z</dcterms:created>
  <dcterms:modified xsi:type="dcterms:W3CDTF">2017-06-21T07:24:35Z</dcterms:modified>
</cp:coreProperties>
</file>