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Lst>
  <p:sldSz cx="12192000" cy="6858000"/>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3" autoAdjust="0"/>
    <p:restoredTop sz="94660"/>
  </p:normalViewPr>
  <p:slideViewPr>
    <p:cSldViewPr snapToGrid="0">
      <p:cViewPr varScale="1">
        <p:scale>
          <a:sx n="56" d="100"/>
          <a:sy n="56" d="100"/>
        </p:scale>
        <p:origin x="155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76410B-343E-4516-9064-E21CDDF458F3}" type="datetimeFigureOut">
              <a:rPr lang="en-US" smtClean="0"/>
              <a:t>26-Apr-16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B5BF8C-20E1-441A-9EBD-FE748C6C44A0}" type="slidenum">
              <a:rPr lang="en-US" smtClean="0"/>
              <a:t>‹#›</a:t>
            </a:fld>
            <a:endParaRPr lang="en-US"/>
          </a:p>
        </p:txBody>
      </p:sp>
    </p:spTree>
    <p:extLst>
      <p:ext uri="{BB962C8B-B14F-4D97-AF65-F5344CB8AC3E}">
        <p14:creationId xmlns:p14="http://schemas.microsoft.com/office/powerpoint/2010/main" val="2407351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76410B-343E-4516-9064-E21CDDF458F3}" type="datetimeFigureOut">
              <a:rPr lang="en-US" smtClean="0"/>
              <a:t>26-Apr-16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B5BF8C-20E1-441A-9EBD-FE748C6C44A0}" type="slidenum">
              <a:rPr lang="en-US" smtClean="0"/>
              <a:t>‹#›</a:t>
            </a:fld>
            <a:endParaRPr lang="en-US"/>
          </a:p>
        </p:txBody>
      </p:sp>
    </p:spTree>
    <p:extLst>
      <p:ext uri="{BB962C8B-B14F-4D97-AF65-F5344CB8AC3E}">
        <p14:creationId xmlns:p14="http://schemas.microsoft.com/office/powerpoint/2010/main" val="909057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76410B-343E-4516-9064-E21CDDF458F3}" type="datetimeFigureOut">
              <a:rPr lang="en-US" smtClean="0"/>
              <a:t>26-Apr-16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B5BF8C-20E1-441A-9EBD-FE748C6C44A0}" type="slidenum">
              <a:rPr lang="en-US" smtClean="0"/>
              <a:t>‹#›</a:t>
            </a:fld>
            <a:endParaRPr lang="en-US"/>
          </a:p>
        </p:txBody>
      </p:sp>
    </p:spTree>
    <p:extLst>
      <p:ext uri="{BB962C8B-B14F-4D97-AF65-F5344CB8AC3E}">
        <p14:creationId xmlns:p14="http://schemas.microsoft.com/office/powerpoint/2010/main" val="4094307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76410B-343E-4516-9064-E21CDDF458F3}" type="datetimeFigureOut">
              <a:rPr lang="en-US" smtClean="0"/>
              <a:t>26-Apr-16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B5BF8C-20E1-441A-9EBD-FE748C6C44A0}" type="slidenum">
              <a:rPr lang="en-US" smtClean="0"/>
              <a:t>‹#›</a:t>
            </a:fld>
            <a:endParaRPr lang="en-US"/>
          </a:p>
        </p:txBody>
      </p:sp>
    </p:spTree>
    <p:extLst>
      <p:ext uri="{BB962C8B-B14F-4D97-AF65-F5344CB8AC3E}">
        <p14:creationId xmlns:p14="http://schemas.microsoft.com/office/powerpoint/2010/main" val="274853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76410B-343E-4516-9064-E21CDDF458F3}" type="datetimeFigureOut">
              <a:rPr lang="en-US" smtClean="0"/>
              <a:t>26-Apr-16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B5BF8C-20E1-441A-9EBD-FE748C6C44A0}" type="slidenum">
              <a:rPr lang="en-US" smtClean="0"/>
              <a:t>‹#›</a:t>
            </a:fld>
            <a:endParaRPr lang="en-US"/>
          </a:p>
        </p:txBody>
      </p:sp>
    </p:spTree>
    <p:extLst>
      <p:ext uri="{BB962C8B-B14F-4D97-AF65-F5344CB8AC3E}">
        <p14:creationId xmlns:p14="http://schemas.microsoft.com/office/powerpoint/2010/main" val="4039745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76410B-343E-4516-9064-E21CDDF458F3}" type="datetimeFigureOut">
              <a:rPr lang="en-US" smtClean="0"/>
              <a:t>26-Apr-16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B5BF8C-20E1-441A-9EBD-FE748C6C44A0}" type="slidenum">
              <a:rPr lang="en-US" smtClean="0"/>
              <a:t>‹#›</a:t>
            </a:fld>
            <a:endParaRPr lang="en-US"/>
          </a:p>
        </p:txBody>
      </p:sp>
    </p:spTree>
    <p:extLst>
      <p:ext uri="{BB962C8B-B14F-4D97-AF65-F5344CB8AC3E}">
        <p14:creationId xmlns:p14="http://schemas.microsoft.com/office/powerpoint/2010/main" val="3303910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76410B-343E-4516-9064-E21CDDF458F3}" type="datetimeFigureOut">
              <a:rPr lang="en-US" smtClean="0"/>
              <a:t>26-Apr-16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B5BF8C-20E1-441A-9EBD-FE748C6C44A0}" type="slidenum">
              <a:rPr lang="en-US" smtClean="0"/>
              <a:t>‹#›</a:t>
            </a:fld>
            <a:endParaRPr lang="en-US"/>
          </a:p>
        </p:txBody>
      </p:sp>
    </p:spTree>
    <p:extLst>
      <p:ext uri="{BB962C8B-B14F-4D97-AF65-F5344CB8AC3E}">
        <p14:creationId xmlns:p14="http://schemas.microsoft.com/office/powerpoint/2010/main" val="607580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76410B-343E-4516-9064-E21CDDF458F3}" type="datetimeFigureOut">
              <a:rPr lang="en-US" smtClean="0"/>
              <a:t>26-Apr-16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B5BF8C-20E1-441A-9EBD-FE748C6C44A0}" type="slidenum">
              <a:rPr lang="en-US" smtClean="0"/>
              <a:t>‹#›</a:t>
            </a:fld>
            <a:endParaRPr lang="en-US"/>
          </a:p>
        </p:txBody>
      </p:sp>
    </p:spTree>
    <p:extLst>
      <p:ext uri="{BB962C8B-B14F-4D97-AF65-F5344CB8AC3E}">
        <p14:creationId xmlns:p14="http://schemas.microsoft.com/office/powerpoint/2010/main" val="2052805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76410B-343E-4516-9064-E21CDDF458F3}" type="datetimeFigureOut">
              <a:rPr lang="en-US" smtClean="0"/>
              <a:t>26-Apr-16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B5BF8C-20E1-441A-9EBD-FE748C6C44A0}" type="slidenum">
              <a:rPr lang="en-US" smtClean="0"/>
              <a:t>‹#›</a:t>
            </a:fld>
            <a:endParaRPr lang="en-US"/>
          </a:p>
        </p:txBody>
      </p:sp>
    </p:spTree>
    <p:extLst>
      <p:ext uri="{BB962C8B-B14F-4D97-AF65-F5344CB8AC3E}">
        <p14:creationId xmlns:p14="http://schemas.microsoft.com/office/powerpoint/2010/main" val="3586283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76410B-343E-4516-9064-E21CDDF458F3}" type="datetimeFigureOut">
              <a:rPr lang="en-US" smtClean="0"/>
              <a:t>26-Apr-16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B5BF8C-20E1-441A-9EBD-FE748C6C44A0}" type="slidenum">
              <a:rPr lang="en-US" smtClean="0"/>
              <a:t>‹#›</a:t>
            </a:fld>
            <a:endParaRPr lang="en-US"/>
          </a:p>
        </p:txBody>
      </p:sp>
    </p:spTree>
    <p:extLst>
      <p:ext uri="{BB962C8B-B14F-4D97-AF65-F5344CB8AC3E}">
        <p14:creationId xmlns:p14="http://schemas.microsoft.com/office/powerpoint/2010/main" val="1271326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76410B-343E-4516-9064-E21CDDF458F3}" type="datetimeFigureOut">
              <a:rPr lang="en-US" smtClean="0"/>
              <a:t>26-Apr-16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B5BF8C-20E1-441A-9EBD-FE748C6C44A0}" type="slidenum">
              <a:rPr lang="en-US" smtClean="0"/>
              <a:t>‹#›</a:t>
            </a:fld>
            <a:endParaRPr lang="en-US"/>
          </a:p>
        </p:txBody>
      </p:sp>
    </p:spTree>
    <p:extLst>
      <p:ext uri="{BB962C8B-B14F-4D97-AF65-F5344CB8AC3E}">
        <p14:creationId xmlns:p14="http://schemas.microsoft.com/office/powerpoint/2010/main" val="417687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76410B-343E-4516-9064-E21CDDF458F3}" type="datetimeFigureOut">
              <a:rPr lang="en-US" smtClean="0"/>
              <a:t>26-Apr-16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B5BF8C-20E1-441A-9EBD-FE748C6C44A0}" type="slidenum">
              <a:rPr lang="en-US" smtClean="0"/>
              <a:t>‹#›</a:t>
            </a:fld>
            <a:endParaRPr lang="en-US"/>
          </a:p>
        </p:txBody>
      </p:sp>
    </p:spTree>
    <p:extLst>
      <p:ext uri="{BB962C8B-B14F-4D97-AF65-F5344CB8AC3E}">
        <p14:creationId xmlns:p14="http://schemas.microsoft.com/office/powerpoint/2010/main" val="36094769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27384"/>
            <a:ext cx="9144000" cy="936104"/>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1524000" y="5921896"/>
            <a:ext cx="9144000" cy="936104"/>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nvGrpSpPr>
          <p:cNvPr id="9" name="Group 8"/>
          <p:cNvGrpSpPr/>
          <p:nvPr/>
        </p:nvGrpSpPr>
        <p:grpSpPr>
          <a:xfrm>
            <a:off x="1524000" y="-27384"/>
            <a:ext cx="9144000" cy="360040"/>
            <a:chOff x="0" y="14133"/>
            <a:chExt cx="9144000" cy="360040"/>
          </a:xfrm>
        </p:grpSpPr>
        <p:sp>
          <p:nvSpPr>
            <p:cNvPr id="11" name="Rectangle 10"/>
            <p:cNvSpPr/>
            <p:nvPr/>
          </p:nvSpPr>
          <p:spPr>
            <a:xfrm>
              <a:off x="0" y="14133"/>
              <a:ext cx="1763688" cy="360040"/>
            </a:xfrm>
            <a:prstGeom prst="rect">
              <a:avLst/>
            </a:prstGeom>
            <a:solidFill>
              <a:schemeClr val="accent5">
                <a:lumMod val="5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2" name="Rectangle 11"/>
            <p:cNvSpPr/>
            <p:nvPr/>
          </p:nvSpPr>
          <p:spPr>
            <a:xfrm>
              <a:off x="8244408" y="14133"/>
              <a:ext cx="899592" cy="360040"/>
            </a:xfrm>
            <a:prstGeom prst="rect">
              <a:avLst/>
            </a:prstGeom>
            <a:solidFill>
              <a:srgbClr val="6CA62C"/>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3" name="Rectangle 12"/>
            <p:cNvSpPr/>
            <p:nvPr/>
          </p:nvSpPr>
          <p:spPr>
            <a:xfrm>
              <a:off x="1403648" y="14133"/>
              <a:ext cx="1763688" cy="360040"/>
            </a:xfrm>
            <a:prstGeom prst="rect">
              <a:avLst/>
            </a:prstGeom>
            <a:solidFill>
              <a:srgbClr val="348AA2"/>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4" name="Rectangle 13"/>
            <p:cNvSpPr/>
            <p:nvPr/>
          </p:nvSpPr>
          <p:spPr>
            <a:xfrm>
              <a:off x="2771800" y="14133"/>
              <a:ext cx="1763688" cy="360040"/>
            </a:xfrm>
            <a:prstGeom prst="rect">
              <a:avLst/>
            </a:prstGeom>
            <a:solidFill>
              <a:srgbClr val="60B5CC"/>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5" name="Rectangle 14"/>
            <p:cNvSpPr/>
            <p:nvPr/>
          </p:nvSpPr>
          <p:spPr>
            <a:xfrm>
              <a:off x="4139952" y="14133"/>
              <a:ext cx="1763688" cy="360040"/>
            </a:xfrm>
            <a:prstGeom prst="rect">
              <a:avLst/>
            </a:prstGeom>
            <a:solidFill>
              <a:srgbClr val="A7D6E3"/>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6" name="Rectangle 15"/>
            <p:cNvSpPr/>
            <p:nvPr/>
          </p:nvSpPr>
          <p:spPr>
            <a:xfrm>
              <a:off x="5508104" y="14133"/>
              <a:ext cx="1763688" cy="360040"/>
            </a:xfrm>
            <a:prstGeom prst="rect">
              <a:avLst/>
            </a:prstGeom>
            <a:solidFill>
              <a:srgbClr val="B8E08C"/>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7" name="Rectangle 16"/>
            <p:cNvSpPr/>
            <p:nvPr/>
          </p:nvSpPr>
          <p:spPr>
            <a:xfrm>
              <a:off x="6876256" y="14133"/>
              <a:ext cx="1763688" cy="360040"/>
            </a:xfrm>
            <a:prstGeom prst="rect">
              <a:avLst/>
            </a:prstGeom>
            <a:solidFill>
              <a:srgbClr val="92D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grpSp>
      <p:grpSp>
        <p:nvGrpSpPr>
          <p:cNvPr id="18" name="Group 17"/>
          <p:cNvGrpSpPr/>
          <p:nvPr/>
        </p:nvGrpSpPr>
        <p:grpSpPr>
          <a:xfrm>
            <a:off x="1560512" y="6497960"/>
            <a:ext cx="9144000" cy="360040"/>
            <a:chOff x="0" y="14133"/>
            <a:chExt cx="9144000" cy="360040"/>
          </a:xfrm>
        </p:grpSpPr>
        <p:sp>
          <p:nvSpPr>
            <p:cNvPr id="19" name="Rectangle 18"/>
            <p:cNvSpPr/>
            <p:nvPr/>
          </p:nvSpPr>
          <p:spPr>
            <a:xfrm>
              <a:off x="0" y="14133"/>
              <a:ext cx="1763688" cy="360040"/>
            </a:xfrm>
            <a:prstGeom prst="rect">
              <a:avLst/>
            </a:prstGeom>
            <a:solidFill>
              <a:schemeClr val="accent5">
                <a:lumMod val="5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20" name="Rectangle 19"/>
            <p:cNvSpPr/>
            <p:nvPr/>
          </p:nvSpPr>
          <p:spPr>
            <a:xfrm>
              <a:off x="8244408" y="14133"/>
              <a:ext cx="899592" cy="360040"/>
            </a:xfrm>
            <a:prstGeom prst="rect">
              <a:avLst/>
            </a:prstGeom>
            <a:solidFill>
              <a:srgbClr val="6CA62C"/>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21" name="Rectangle 20"/>
            <p:cNvSpPr/>
            <p:nvPr/>
          </p:nvSpPr>
          <p:spPr>
            <a:xfrm>
              <a:off x="1403648" y="14133"/>
              <a:ext cx="1763688" cy="360040"/>
            </a:xfrm>
            <a:prstGeom prst="rect">
              <a:avLst/>
            </a:prstGeom>
            <a:solidFill>
              <a:srgbClr val="348AA2"/>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22" name="Rectangle 21"/>
            <p:cNvSpPr/>
            <p:nvPr/>
          </p:nvSpPr>
          <p:spPr>
            <a:xfrm>
              <a:off x="2771800" y="14133"/>
              <a:ext cx="1763688" cy="360040"/>
            </a:xfrm>
            <a:prstGeom prst="rect">
              <a:avLst/>
            </a:prstGeom>
            <a:solidFill>
              <a:srgbClr val="60B5CC"/>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23" name="Rectangle 22"/>
            <p:cNvSpPr/>
            <p:nvPr/>
          </p:nvSpPr>
          <p:spPr>
            <a:xfrm>
              <a:off x="4139952" y="14133"/>
              <a:ext cx="1763688" cy="360040"/>
            </a:xfrm>
            <a:prstGeom prst="rect">
              <a:avLst/>
            </a:prstGeom>
            <a:solidFill>
              <a:srgbClr val="A7D6E3"/>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24" name="Rectangle 23"/>
            <p:cNvSpPr/>
            <p:nvPr/>
          </p:nvSpPr>
          <p:spPr>
            <a:xfrm>
              <a:off x="5508104" y="14133"/>
              <a:ext cx="1763688" cy="360040"/>
            </a:xfrm>
            <a:prstGeom prst="rect">
              <a:avLst/>
            </a:prstGeom>
            <a:solidFill>
              <a:srgbClr val="B8E08C"/>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25" name="Rectangle 24"/>
            <p:cNvSpPr/>
            <p:nvPr/>
          </p:nvSpPr>
          <p:spPr>
            <a:xfrm>
              <a:off x="6876256" y="14133"/>
              <a:ext cx="1763688" cy="360040"/>
            </a:xfrm>
            <a:prstGeom prst="rect">
              <a:avLst/>
            </a:prstGeom>
            <a:solidFill>
              <a:srgbClr val="92D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grpSp>
      <p:sp>
        <p:nvSpPr>
          <p:cNvPr id="26" name="Title 1"/>
          <p:cNvSpPr>
            <a:spLocks noGrp="1"/>
          </p:cNvSpPr>
          <p:nvPr>
            <p:ph type="ctrTitle"/>
          </p:nvPr>
        </p:nvSpPr>
        <p:spPr>
          <a:xfrm>
            <a:off x="1847528" y="2564904"/>
            <a:ext cx="8379328" cy="1728192"/>
          </a:xfrm>
          <a:solidFill>
            <a:schemeClr val="bg1"/>
          </a:solidFill>
          <a:ln>
            <a:solidFill>
              <a:srgbClr val="399AB5"/>
            </a:solidFill>
          </a:ln>
        </p:spPr>
        <p:txBody>
          <a:bodyPr>
            <a:normAutofit/>
          </a:bodyPr>
          <a:lstStyle/>
          <a:p>
            <a:r>
              <a:rPr lang="en-US" sz="3600" b="1">
                <a:latin typeface="Century Gothic" pitchFamily="34" charset="0"/>
              </a:rPr>
              <a:t>FUNGSI MONITORING DAN EVALUASI</a:t>
            </a:r>
            <a:endParaRPr lang="id-ID" sz="3600" spc="400" dirty="0">
              <a:latin typeface="Century Gothic" pitchFamily="34" charset="0"/>
            </a:endParaRPr>
          </a:p>
        </p:txBody>
      </p:sp>
      <p:sp>
        <p:nvSpPr>
          <p:cNvPr id="27" name="Subtitle 2"/>
          <p:cNvSpPr>
            <a:spLocks noGrp="1"/>
          </p:cNvSpPr>
          <p:nvPr>
            <p:ph type="subTitle" idx="1"/>
          </p:nvPr>
        </p:nvSpPr>
        <p:spPr>
          <a:xfrm>
            <a:off x="2855640" y="4601146"/>
            <a:ext cx="6400800" cy="844079"/>
          </a:xfrm>
        </p:spPr>
        <p:txBody>
          <a:bodyPr>
            <a:normAutofit/>
          </a:bodyPr>
          <a:lstStyle/>
          <a:p>
            <a:r>
              <a:rPr lang="en-US" sz="2000" dirty="0">
                <a:latin typeface="Century Gothic" pitchFamily="34" charset="0"/>
              </a:rPr>
              <a:t>Annex </a:t>
            </a:r>
            <a:r>
              <a:rPr lang="id-ID" sz="2000" dirty="0">
                <a:latin typeface="Century Gothic" pitchFamily="34" charset="0"/>
              </a:rPr>
              <a:t>ITB – </a:t>
            </a:r>
            <a:r>
              <a:rPr lang="en-US" sz="2000" dirty="0" smtClean="0">
                <a:latin typeface="Century Gothic" pitchFamily="34" charset="0"/>
              </a:rPr>
              <a:t>26 April 2016</a:t>
            </a:r>
            <a:endParaRPr lang="id-ID" sz="2000" dirty="0">
              <a:latin typeface="Century Gothic" pitchFamily="34" charset="0"/>
            </a:endParaRPr>
          </a:p>
        </p:txBody>
      </p:sp>
      <p:sp>
        <p:nvSpPr>
          <p:cNvPr id="28" name="Rectangle 27"/>
          <p:cNvSpPr/>
          <p:nvPr/>
        </p:nvSpPr>
        <p:spPr>
          <a:xfrm>
            <a:off x="1847529" y="2132856"/>
            <a:ext cx="8379327" cy="523220"/>
          </a:xfrm>
          <a:prstGeom prst="rect">
            <a:avLst/>
          </a:prstGeom>
          <a:solidFill>
            <a:schemeClr val="accent1">
              <a:lumMod val="75000"/>
            </a:schemeClr>
          </a:solidFill>
          <a:ln>
            <a:solidFill>
              <a:schemeClr val="accent1"/>
            </a:solidFill>
          </a:ln>
        </p:spPr>
        <p:txBody>
          <a:bodyPr wrap="square">
            <a:spAutoFit/>
          </a:bodyPr>
          <a:lstStyle/>
          <a:p>
            <a:pPr algn="ctr"/>
            <a:r>
              <a:rPr lang="en-US" sz="2800" dirty="0" smtClean="0">
                <a:solidFill>
                  <a:schemeClr val="bg1"/>
                </a:solidFill>
                <a:latin typeface="Century Gothic" pitchFamily="34" charset="0"/>
              </a:rPr>
              <a:t>SOSIALISASI MONEV RKA UNIT KERJA ITB 2016</a:t>
            </a:r>
            <a:endParaRPr lang="id-ID" sz="2400" spc="1200" dirty="0">
              <a:solidFill>
                <a:schemeClr val="bg1"/>
              </a:solidFill>
            </a:endParaRPr>
          </a:p>
        </p:txBody>
      </p:sp>
    </p:spTree>
    <p:extLst>
      <p:ext uri="{BB962C8B-B14F-4D97-AF65-F5344CB8AC3E}">
        <p14:creationId xmlns:p14="http://schemas.microsoft.com/office/powerpoint/2010/main" val="27389083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38EDEA7-1CD5-482C-AB73-9C7FD4A5A0D3}" type="slidenum">
              <a:rPr lang="id-ID" smtClean="0"/>
              <a:pPr/>
              <a:t>10</a:t>
            </a:fld>
            <a:endParaRPr lang="id-ID"/>
          </a:p>
        </p:txBody>
      </p:sp>
      <p:sp>
        <p:nvSpPr>
          <p:cNvPr id="5" name="Title 3"/>
          <p:cNvSpPr>
            <a:spLocks noGrp="1"/>
          </p:cNvSpPr>
          <p:nvPr>
            <p:ph type="title"/>
          </p:nvPr>
        </p:nvSpPr>
        <p:spPr>
          <a:xfrm>
            <a:off x="1524000" y="260648"/>
            <a:ext cx="9166951" cy="792088"/>
          </a:xfrm>
        </p:spPr>
        <p:txBody>
          <a:bodyPr>
            <a:normAutofit/>
          </a:bodyPr>
          <a:lstStyle/>
          <a:p>
            <a:r>
              <a:rPr lang="en-US" sz="3600" cap="small"/>
              <a:t>2. Fungsi Monev</a:t>
            </a:r>
            <a:endParaRPr lang="en-US" sz="3600" cap="small" dirty="0"/>
          </a:p>
        </p:txBody>
      </p:sp>
      <p:sp>
        <p:nvSpPr>
          <p:cNvPr id="7" name="Rectangle 6"/>
          <p:cNvSpPr/>
          <p:nvPr/>
        </p:nvSpPr>
        <p:spPr>
          <a:xfrm>
            <a:off x="1631504" y="1124744"/>
            <a:ext cx="8352928" cy="553998"/>
          </a:xfrm>
          <a:prstGeom prst="rect">
            <a:avLst/>
          </a:prstGeom>
        </p:spPr>
        <p:txBody>
          <a:bodyPr wrap="square">
            <a:spAutoFit/>
          </a:bodyPr>
          <a:lstStyle/>
          <a:p>
            <a:pPr marL="285750" indent="-285750">
              <a:lnSpc>
                <a:spcPct val="125000"/>
              </a:lnSpc>
              <a:spcAft>
                <a:spcPts val="900"/>
              </a:spcAft>
              <a:buClr>
                <a:schemeClr val="accent3">
                  <a:lumMod val="75000"/>
                </a:schemeClr>
              </a:buClr>
              <a:buFont typeface="Wingdings" pitchFamily="2" charset="2"/>
              <a:buChar char=""/>
            </a:pPr>
            <a:r>
              <a:rPr lang="en-US" sz="2400">
                <a:solidFill>
                  <a:schemeClr val="accent3">
                    <a:lumMod val="75000"/>
                  </a:schemeClr>
                </a:solidFill>
                <a:latin typeface="Tw Cen MT Condensed Extra Bold" pitchFamily="34" charset="0"/>
              </a:rPr>
              <a:t>Beberapa Bentuk Evaluasi Administrasi</a:t>
            </a:r>
            <a:endParaRPr lang="en-US" sz="2400">
              <a:solidFill>
                <a:schemeClr val="accent3">
                  <a:lumMod val="75000"/>
                </a:schemeClr>
              </a:solidFill>
              <a:latin typeface="Tw Cen MT Condensed Extra Bold" pitchFamily="34" charset="0"/>
            </a:endParaRPr>
          </a:p>
        </p:txBody>
      </p:sp>
      <p:sp>
        <p:nvSpPr>
          <p:cNvPr id="8" name="Rectangle 7"/>
          <p:cNvSpPr/>
          <p:nvPr/>
        </p:nvSpPr>
        <p:spPr>
          <a:xfrm>
            <a:off x="1991544" y="1694765"/>
            <a:ext cx="8530516" cy="4764381"/>
          </a:xfrm>
          <a:prstGeom prst="rect">
            <a:avLst/>
          </a:prstGeom>
        </p:spPr>
        <p:txBody>
          <a:bodyPr wrap="square">
            <a:spAutoFit/>
          </a:bodyPr>
          <a:lstStyle/>
          <a:p>
            <a:pPr marL="342900" indent="-342900">
              <a:lnSpc>
                <a:spcPct val="110000"/>
              </a:lnSpc>
              <a:buFont typeface="+mj-lt"/>
              <a:buAutoNum type="alphaLcPeriod"/>
            </a:pPr>
            <a:r>
              <a:rPr lang="en-US" sz="2400" b="1">
                <a:solidFill>
                  <a:srgbClr val="0072C8"/>
                </a:solidFill>
              </a:rPr>
              <a:t>Evaluasi Usaha (effort evaluation)</a:t>
            </a:r>
          </a:p>
          <a:p>
            <a:pPr lvl="1"/>
            <a:r>
              <a:rPr lang="en-US" sz="2000">
                <a:solidFill>
                  <a:schemeClr val="tx1">
                    <a:lumMod val="50000"/>
                    <a:lumOff val="50000"/>
                  </a:schemeClr>
                </a:solidFill>
              </a:rPr>
              <a:t>Evaluasi usaha bertujuan </a:t>
            </a:r>
            <a:r>
              <a:rPr lang="en-US" sz="2000">
                <a:solidFill>
                  <a:schemeClr val="tx1">
                    <a:lumMod val="50000"/>
                    <a:lumOff val="50000"/>
                  </a:schemeClr>
                </a:solidFill>
              </a:rPr>
              <a:t>untuk mengukur kuantitas inputs (masukan) </a:t>
            </a:r>
            <a:r>
              <a:rPr lang="en-US" sz="2000">
                <a:solidFill>
                  <a:schemeClr val="tx1">
                    <a:lumMod val="50000"/>
                    <a:lumOff val="50000"/>
                  </a:schemeClr>
                </a:solidFill>
              </a:rPr>
              <a:t>program untuk </a:t>
            </a:r>
            <a:r>
              <a:rPr lang="en-US" sz="2000">
                <a:solidFill>
                  <a:schemeClr val="tx1">
                    <a:lumMod val="50000"/>
                    <a:lumOff val="50000"/>
                  </a:schemeClr>
                </a:solidFill>
              </a:rPr>
              <a:t>mencapai tujuan. Inputs itu adalah personil, ruang kantor, komunikasi, transportasi,dan lain-lain, yang dihitung berdasarkan biaya yang digunakan.</a:t>
            </a:r>
          </a:p>
          <a:p>
            <a:pPr marL="342900" indent="-342900">
              <a:lnSpc>
                <a:spcPct val="110000"/>
              </a:lnSpc>
              <a:buFont typeface="+mj-lt"/>
              <a:buAutoNum type="alphaLcPeriod"/>
            </a:pPr>
            <a:r>
              <a:rPr lang="en-US" sz="2400" b="1">
                <a:solidFill>
                  <a:srgbClr val="0072C8"/>
                </a:solidFill>
              </a:rPr>
              <a:t>Evaluasi Kinerja (performance evaluation)</a:t>
            </a:r>
          </a:p>
          <a:p>
            <a:pPr lvl="1"/>
            <a:r>
              <a:rPr lang="en-US" sz="2000">
                <a:solidFill>
                  <a:schemeClr val="tx1">
                    <a:lumMod val="50000"/>
                    <a:lumOff val="50000"/>
                  </a:schemeClr>
                </a:solidFill>
              </a:rPr>
              <a:t>Evaluasi kinerja mengkaji </a:t>
            </a:r>
            <a:r>
              <a:rPr lang="en-US" sz="2000">
                <a:solidFill>
                  <a:schemeClr val="tx1">
                    <a:lumMod val="50000"/>
                    <a:lumOff val="50000"/>
                  </a:schemeClr>
                </a:solidFill>
              </a:rPr>
              <a:t>ouputs program. Contoh, outputs </a:t>
            </a:r>
            <a:r>
              <a:rPr lang="en-US" sz="2000">
                <a:solidFill>
                  <a:schemeClr val="tx1">
                    <a:lumMod val="50000"/>
                    <a:lumOff val="50000"/>
                  </a:schemeClr>
                </a:solidFill>
              </a:rPr>
              <a:t>hasil penelitian.</a:t>
            </a:r>
            <a:endParaRPr lang="en-US" sz="2000">
              <a:solidFill>
                <a:schemeClr val="tx1">
                  <a:lumMod val="50000"/>
                  <a:lumOff val="50000"/>
                </a:schemeClr>
              </a:solidFill>
            </a:endParaRPr>
          </a:p>
          <a:p>
            <a:pPr marL="342900" indent="-342900">
              <a:lnSpc>
                <a:spcPct val="110000"/>
              </a:lnSpc>
              <a:buFont typeface="+mj-lt"/>
              <a:buAutoNum type="alphaLcPeriod"/>
            </a:pPr>
            <a:r>
              <a:rPr lang="en-US" sz="2400" b="1">
                <a:solidFill>
                  <a:srgbClr val="0072C8"/>
                </a:solidFill>
              </a:rPr>
              <a:t>Evaluasi </a:t>
            </a:r>
            <a:r>
              <a:rPr lang="en-US" sz="2400" b="1">
                <a:solidFill>
                  <a:srgbClr val="0072C8"/>
                </a:solidFill>
              </a:rPr>
              <a:t>Efektivitas</a:t>
            </a:r>
            <a:endParaRPr lang="en-US" sz="2400" b="1">
              <a:solidFill>
                <a:srgbClr val="0072C8"/>
              </a:solidFill>
            </a:endParaRPr>
          </a:p>
          <a:p>
            <a:pPr marL="571500" lvl="2"/>
            <a:r>
              <a:rPr lang="en-US" sz="2000">
                <a:solidFill>
                  <a:schemeClr val="tx1">
                    <a:lumMod val="50000"/>
                    <a:lumOff val="50000"/>
                  </a:schemeClr>
                </a:solidFill>
              </a:rPr>
              <a:t>Evaluasi efektivitas bertujuan </a:t>
            </a:r>
            <a:r>
              <a:rPr lang="en-US" sz="2000">
                <a:solidFill>
                  <a:schemeClr val="tx1">
                    <a:lumMod val="50000"/>
                    <a:lumOff val="50000"/>
                  </a:schemeClr>
                </a:solidFill>
              </a:rPr>
              <a:t>untuk menilai </a:t>
            </a:r>
            <a:r>
              <a:rPr lang="en-US" sz="2000">
                <a:solidFill>
                  <a:schemeClr val="tx1">
                    <a:lumMod val="50000"/>
                    <a:lumOff val="50000"/>
                  </a:schemeClr>
                </a:solidFill>
              </a:rPr>
              <a:t>pelaksanaan program dan kesesuaiannya dengan tujuan dan target kinerja program/kebijakan.</a:t>
            </a:r>
          </a:p>
          <a:p>
            <a:pPr marL="342900" indent="-342900">
              <a:lnSpc>
                <a:spcPct val="110000"/>
              </a:lnSpc>
              <a:buFont typeface="+mj-lt"/>
              <a:buAutoNum type="alphaLcPeriod"/>
            </a:pPr>
            <a:r>
              <a:rPr lang="en-US" sz="2400" b="1">
                <a:solidFill>
                  <a:srgbClr val="0072C8"/>
                </a:solidFill>
              </a:rPr>
              <a:t>Evaluasi </a:t>
            </a:r>
            <a:r>
              <a:rPr lang="en-US" sz="2400" b="1">
                <a:solidFill>
                  <a:srgbClr val="0072C8"/>
                </a:solidFill>
              </a:rPr>
              <a:t>Proses</a:t>
            </a:r>
            <a:endParaRPr lang="en-US" sz="2400" b="1">
              <a:solidFill>
                <a:srgbClr val="0072C8"/>
              </a:solidFill>
            </a:endParaRPr>
          </a:p>
          <a:p>
            <a:pPr marL="571500" lvl="2"/>
            <a:r>
              <a:rPr lang="en-US" sz="2000">
                <a:solidFill>
                  <a:schemeClr val="tx1">
                    <a:lumMod val="50000"/>
                    <a:lumOff val="50000"/>
                  </a:schemeClr>
                </a:solidFill>
              </a:rPr>
              <a:t>Evaluasi proses mengkaji peraturan-peraturan dan prosedur-prosedur operasi organisasi yang digunakan dalam </a:t>
            </a:r>
            <a:r>
              <a:rPr lang="en-US" sz="2000">
                <a:solidFill>
                  <a:schemeClr val="tx1">
                    <a:lumMod val="50000"/>
                    <a:lumOff val="50000"/>
                  </a:schemeClr>
                </a:solidFill>
              </a:rPr>
              <a:t>pelaksanaan program.</a:t>
            </a:r>
            <a:endParaRPr lang="en-US" sz="2000">
              <a:solidFill>
                <a:schemeClr val="tx1">
                  <a:lumMod val="50000"/>
                  <a:lumOff val="50000"/>
                </a:schemeClr>
              </a:solidFill>
            </a:endParaRPr>
          </a:p>
          <a:p>
            <a:pPr marL="571500" lvl="2"/>
            <a:endParaRPr lang="en-US" sz="2000">
              <a:solidFill>
                <a:schemeClr val="tx1">
                  <a:lumMod val="50000"/>
                  <a:lumOff val="50000"/>
                </a:schemeClr>
              </a:solidFill>
            </a:endParaRPr>
          </a:p>
        </p:txBody>
      </p:sp>
    </p:spTree>
    <p:extLst>
      <p:ext uri="{BB962C8B-B14F-4D97-AF65-F5344CB8AC3E}">
        <p14:creationId xmlns:p14="http://schemas.microsoft.com/office/powerpoint/2010/main" val="13940401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38EDEA7-1CD5-482C-AB73-9C7FD4A5A0D3}" type="slidenum">
              <a:rPr lang="id-ID" smtClean="0"/>
              <a:pPr/>
              <a:t>11</a:t>
            </a:fld>
            <a:endParaRPr lang="id-ID"/>
          </a:p>
        </p:txBody>
      </p:sp>
      <p:sp>
        <p:nvSpPr>
          <p:cNvPr id="5" name="Title 3"/>
          <p:cNvSpPr>
            <a:spLocks noGrp="1"/>
          </p:cNvSpPr>
          <p:nvPr>
            <p:ph type="title"/>
          </p:nvPr>
        </p:nvSpPr>
        <p:spPr>
          <a:xfrm>
            <a:off x="1524000" y="260648"/>
            <a:ext cx="9166951" cy="792088"/>
          </a:xfrm>
        </p:spPr>
        <p:txBody>
          <a:bodyPr>
            <a:normAutofit/>
          </a:bodyPr>
          <a:lstStyle/>
          <a:p>
            <a:r>
              <a:rPr lang="en-US" sz="3600" cap="small"/>
              <a:t>2. Fungsi Monev</a:t>
            </a:r>
            <a:endParaRPr lang="en-US" sz="3600" cap="small" dirty="0"/>
          </a:p>
        </p:txBody>
      </p:sp>
      <p:sp>
        <p:nvSpPr>
          <p:cNvPr id="6" name="Rectangle 5"/>
          <p:cNvSpPr/>
          <p:nvPr/>
        </p:nvSpPr>
        <p:spPr>
          <a:xfrm>
            <a:off x="1525924" y="908720"/>
            <a:ext cx="8352928" cy="553998"/>
          </a:xfrm>
          <a:prstGeom prst="rect">
            <a:avLst/>
          </a:prstGeom>
        </p:spPr>
        <p:txBody>
          <a:bodyPr wrap="square">
            <a:spAutoFit/>
          </a:bodyPr>
          <a:lstStyle/>
          <a:p>
            <a:pPr marL="285750" indent="-285750">
              <a:lnSpc>
                <a:spcPct val="125000"/>
              </a:lnSpc>
              <a:spcAft>
                <a:spcPts val="900"/>
              </a:spcAft>
              <a:buClr>
                <a:schemeClr val="accent3">
                  <a:lumMod val="75000"/>
                </a:schemeClr>
              </a:buClr>
              <a:buFont typeface="Wingdings" pitchFamily="2" charset="2"/>
              <a:buChar char=""/>
            </a:pPr>
            <a:r>
              <a:rPr lang="en-US" sz="2400">
                <a:solidFill>
                  <a:schemeClr val="accent3">
                    <a:lumMod val="75000"/>
                  </a:schemeClr>
                </a:solidFill>
                <a:latin typeface="Tw Cen MT Condensed Extra Bold" pitchFamily="34" charset="0"/>
              </a:rPr>
              <a:t>Proses MONEV</a:t>
            </a:r>
            <a:endParaRPr lang="en-US" sz="2400">
              <a:solidFill>
                <a:schemeClr val="accent3">
                  <a:lumMod val="75000"/>
                </a:schemeClr>
              </a:solidFill>
              <a:latin typeface="Tw Cen MT Condensed Extra Bold"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418925"/>
            <a:ext cx="8534400" cy="5019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73573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38EDEA7-1CD5-482C-AB73-9C7FD4A5A0D3}" type="slidenum">
              <a:rPr lang="id-ID" smtClean="0"/>
              <a:pPr/>
              <a:t>12</a:t>
            </a:fld>
            <a:endParaRPr lang="id-ID"/>
          </a:p>
        </p:txBody>
      </p:sp>
      <p:sp>
        <p:nvSpPr>
          <p:cNvPr id="5" name="Title 3"/>
          <p:cNvSpPr>
            <a:spLocks noGrp="1"/>
          </p:cNvSpPr>
          <p:nvPr>
            <p:ph type="title"/>
          </p:nvPr>
        </p:nvSpPr>
        <p:spPr>
          <a:xfrm>
            <a:off x="1524000" y="260648"/>
            <a:ext cx="9166951" cy="792088"/>
          </a:xfrm>
        </p:spPr>
        <p:txBody>
          <a:bodyPr>
            <a:normAutofit/>
          </a:bodyPr>
          <a:lstStyle/>
          <a:p>
            <a:r>
              <a:rPr lang="en-US" sz="3600" cap="small"/>
              <a:t>3. Result-based Management (RBM)</a:t>
            </a:r>
            <a:endParaRPr lang="en-US" sz="3600" cap="small" dirty="0"/>
          </a:p>
        </p:txBody>
      </p:sp>
      <p:sp>
        <p:nvSpPr>
          <p:cNvPr id="7" name="Rectangle 6"/>
          <p:cNvSpPr/>
          <p:nvPr/>
        </p:nvSpPr>
        <p:spPr>
          <a:xfrm>
            <a:off x="1631504" y="1219687"/>
            <a:ext cx="8890556" cy="830997"/>
          </a:xfrm>
          <a:prstGeom prst="rect">
            <a:avLst/>
          </a:prstGeom>
        </p:spPr>
        <p:txBody>
          <a:bodyPr wrap="square">
            <a:spAutoFit/>
          </a:bodyPr>
          <a:lstStyle/>
          <a:p>
            <a:pPr marL="285750" indent="-285750">
              <a:spcAft>
                <a:spcPts val="900"/>
              </a:spcAft>
              <a:buClr>
                <a:schemeClr val="accent3">
                  <a:lumMod val="75000"/>
                </a:schemeClr>
              </a:buClr>
              <a:buFont typeface="Wingdings" pitchFamily="2" charset="2"/>
              <a:buChar char=""/>
            </a:pPr>
            <a:r>
              <a:rPr lang="en-US" sz="2400">
                <a:solidFill>
                  <a:schemeClr val="accent3">
                    <a:lumMod val="75000"/>
                  </a:schemeClr>
                </a:solidFill>
                <a:latin typeface="Tw Cen MT Condensed Extra Bold" pitchFamily="34" charset="0"/>
              </a:rPr>
              <a:t>RBM berusaha untuk memperbaiki akuntabilitas dan </a:t>
            </a:r>
            <a:r>
              <a:rPr lang="en-US" sz="2400">
                <a:solidFill>
                  <a:schemeClr val="accent3">
                    <a:lumMod val="75000"/>
                  </a:schemeClr>
                </a:solidFill>
                <a:latin typeface="Tw Cen MT Condensed Extra Bold" pitchFamily="34" charset="0"/>
              </a:rPr>
              <a:t>efektivitas manajemen dengan cara:</a:t>
            </a:r>
            <a:endParaRPr lang="en-US" sz="2400">
              <a:solidFill>
                <a:schemeClr val="accent3">
                  <a:lumMod val="75000"/>
                </a:schemeClr>
              </a:solidFill>
              <a:latin typeface="Tw Cen MT Condensed Extra Bold" pitchFamily="34" charset="0"/>
            </a:endParaRPr>
          </a:p>
        </p:txBody>
      </p:sp>
      <p:sp>
        <p:nvSpPr>
          <p:cNvPr id="8" name="Rectangle 7"/>
          <p:cNvSpPr/>
          <p:nvPr/>
        </p:nvSpPr>
        <p:spPr>
          <a:xfrm>
            <a:off x="1991544" y="2050683"/>
            <a:ext cx="8530516" cy="2862322"/>
          </a:xfrm>
          <a:prstGeom prst="rect">
            <a:avLst/>
          </a:prstGeom>
        </p:spPr>
        <p:txBody>
          <a:bodyPr wrap="square">
            <a:spAutoFit/>
          </a:bodyPr>
          <a:lstStyle/>
          <a:p>
            <a:pPr marL="342900" indent="-342900">
              <a:lnSpc>
                <a:spcPct val="150000"/>
              </a:lnSpc>
              <a:buFont typeface="+mj-lt"/>
              <a:buAutoNum type="alphaLcPeriod"/>
            </a:pPr>
            <a:r>
              <a:rPr lang="en-US" sz="2400">
                <a:solidFill>
                  <a:schemeClr val="tx1">
                    <a:lumMod val="50000"/>
                    <a:lumOff val="50000"/>
                  </a:schemeClr>
                </a:solidFill>
              </a:rPr>
              <a:t>menentukan </a:t>
            </a:r>
            <a:r>
              <a:rPr lang="en-US" sz="2400">
                <a:solidFill>
                  <a:schemeClr val="tx1">
                    <a:lumMod val="50000"/>
                    <a:lumOff val="50000"/>
                  </a:schemeClr>
                </a:solidFill>
              </a:rPr>
              <a:t>hasil realistik yang diharapkan;</a:t>
            </a:r>
          </a:p>
          <a:p>
            <a:pPr marL="342900" indent="-342900">
              <a:lnSpc>
                <a:spcPct val="150000"/>
              </a:lnSpc>
              <a:buFont typeface="+mj-lt"/>
              <a:buAutoNum type="alphaLcPeriod"/>
            </a:pPr>
            <a:r>
              <a:rPr lang="en-US" sz="2400">
                <a:solidFill>
                  <a:schemeClr val="tx1">
                    <a:lumMod val="50000"/>
                    <a:lumOff val="50000"/>
                  </a:schemeClr>
                </a:solidFill>
              </a:rPr>
              <a:t>monitoring </a:t>
            </a:r>
            <a:r>
              <a:rPr lang="en-US" sz="2400">
                <a:solidFill>
                  <a:schemeClr val="tx1">
                    <a:lumMod val="50000"/>
                    <a:lumOff val="50000"/>
                  </a:schemeClr>
                </a:solidFill>
              </a:rPr>
              <a:t>kemajuan melalui </a:t>
            </a:r>
            <a:r>
              <a:rPr lang="en-US" sz="2400">
                <a:solidFill>
                  <a:schemeClr val="tx1">
                    <a:lumMod val="50000"/>
                    <a:lumOff val="50000"/>
                  </a:schemeClr>
                </a:solidFill>
              </a:rPr>
              <a:t>capaian hasil </a:t>
            </a:r>
            <a:r>
              <a:rPr lang="en-US" sz="2400">
                <a:solidFill>
                  <a:schemeClr val="tx1">
                    <a:lumMod val="50000"/>
                    <a:lumOff val="50000"/>
                  </a:schemeClr>
                </a:solidFill>
              </a:rPr>
              <a:t>yang diharapkan;</a:t>
            </a:r>
          </a:p>
          <a:p>
            <a:pPr marL="342900" indent="-342900">
              <a:lnSpc>
                <a:spcPct val="150000"/>
              </a:lnSpc>
              <a:buFont typeface="+mj-lt"/>
              <a:buAutoNum type="alphaLcPeriod"/>
            </a:pPr>
            <a:r>
              <a:rPr lang="en-US" sz="2400">
                <a:solidFill>
                  <a:schemeClr val="tx1">
                    <a:lumMod val="50000"/>
                    <a:lumOff val="50000"/>
                  </a:schemeClr>
                </a:solidFill>
              </a:rPr>
              <a:t>m</a:t>
            </a:r>
            <a:r>
              <a:rPr lang="en-US" sz="2400">
                <a:solidFill>
                  <a:schemeClr val="tx1">
                    <a:lumMod val="50000"/>
                    <a:lumOff val="50000"/>
                  </a:schemeClr>
                </a:solidFill>
              </a:rPr>
              <a:t>enggunakan </a:t>
            </a:r>
            <a:r>
              <a:rPr lang="en-US" sz="2400">
                <a:solidFill>
                  <a:schemeClr val="tx1">
                    <a:lumMod val="50000"/>
                    <a:lumOff val="50000"/>
                  </a:schemeClr>
                </a:solidFill>
              </a:rPr>
              <a:t>hasil </a:t>
            </a:r>
            <a:r>
              <a:rPr lang="en-US" sz="2400">
                <a:solidFill>
                  <a:schemeClr val="tx1">
                    <a:lumMod val="50000"/>
                    <a:lumOff val="50000"/>
                  </a:schemeClr>
                </a:solidFill>
              </a:rPr>
              <a:t>Monev sebagai dasar pembuatan </a:t>
            </a:r>
            <a:r>
              <a:rPr lang="en-US" sz="2400">
                <a:solidFill>
                  <a:schemeClr val="tx1">
                    <a:lumMod val="50000"/>
                    <a:lumOff val="50000"/>
                  </a:schemeClr>
                </a:solidFill>
              </a:rPr>
              <a:t>keputusan manajemen;</a:t>
            </a:r>
          </a:p>
          <a:p>
            <a:pPr marL="342900" indent="-342900">
              <a:lnSpc>
                <a:spcPct val="150000"/>
              </a:lnSpc>
              <a:buFont typeface="+mj-lt"/>
              <a:buAutoNum type="alphaLcPeriod"/>
            </a:pPr>
            <a:r>
              <a:rPr lang="en-US" sz="2400">
                <a:solidFill>
                  <a:schemeClr val="tx1">
                    <a:lumMod val="50000"/>
                    <a:lumOff val="50000"/>
                  </a:schemeClr>
                </a:solidFill>
              </a:rPr>
              <a:t>melaporkan </a:t>
            </a:r>
            <a:r>
              <a:rPr lang="en-US" sz="2400">
                <a:solidFill>
                  <a:schemeClr val="tx1">
                    <a:lumMod val="50000"/>
                    <a:lumOff val="50000"/>
                  </a:schemeClr>
                </a:solidFill>
              </a:rPr>
              <a:t>kinerja manajemen.</a:t>
            </a:r>
          </a:p>
        </p:txBody>
      </p:sp>
    </p:spTree>
    <p:extLst>
      <p:ext uri="{BB962C8B-B14F-4D97-AF65-F5344CB8AC3E}">
        <p14:creationId xmlns:p14="http://schemas.microsoft.com/office/powerpoint/2010/main" val="12609919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38EDEA7-1CD5-482C-AB73-9C7FD4A5A0D3}" type="slidenum">
              <a:rPr lang="id-ID" smtClean="0"/>
              <a:pPr/>
              <a:t>13</a:t>
            </a:fld>
            <a:endParaRPr lang="id-ID"/>
          </a:p>
        </p:txBody>
      </p:sp>
      <p:sp>
        <p:nvSpPr>
          <p:cNvPr id="5" name="Title 3"/>
          <p:cNvSpPr>
            <a:spLocks noGrp="1"/>
          </p:cNvSpPr>
          <p:nvPr>
            <p:ph type="title"/>
          </p:nvPr>
        </p:nvSpPr>
        <p:spPr>
          <a:xfrm>
            <a:off x="1524000" y="260648"/>
            <a:ext cx="9166951" cy="792088"/>
          </a:xfrm>
        </p:spPr>
        <p:txBody>
          <a:bodyPr>
            <a:normAutofit/>
          </a:bodyPr>
          <a:lstStyle/>
          <a:p>
            <a:r>
              <a:rPr lang="en-US" sz="3600" cap="small"/>
              <a:t>3. Result-based Management (RBM)</a:t>
            </a:r>
            <a:endParaRPr lang="en-US" sz="3600" cap="small" dirty="0"/>
          </a:p>
        </p:txBody>
      </p:sp>
      <p:sp>
        <p:nvSpPr>
          <p:cNvPr id="7" name="Rectangle 6"/>
          <p:cNvSpPr/>
          <p:nvPr/>
        </p:nvSpPr>
        <p:spPr>
          <a:xfrm>
            <a:off x="1549406" y="988854"/>
            <a:ext cx="8890556" cy="461665"/>
          </a:xfrm>
          <a:prstGeom prst="rect">
            <a:avLst/>
          </a:prstGeom>
        </p:spPr>
        <p:txBody>
          <a:bodyPr wrap="square">
            <a:spAutoFit/>
          </a:bodyPr>
          <a:lstStyle/>
          <a:p>
            <a:pPr marL="285750" indent="-285750">
              <a:spcAft>
                <a:spcPts val="900"/>
              </a:spcAft>
              <a:buClr>
                <a:schemeClr val="accent3">
                  <a:lumMod val="75000"/>
                </a:schemeClr>
              </a:buClr>
              <a:buFont typeface="Wingdings" pitchFamily="2" charset="2"/>
              <a:buChar char=""/>
            </a:pPr>
            <a:r>
              <a:rPr lang="en-US" sz="2400">
                <a:solidFill>
                  <a:schemeClr val="accent3">
                    <a:lumMod val="75000"/>
                  </a:schemeClr>
                </a:solidFill>
                <a:latin typeface="Tw Cen MT Condensed Extra Bold" pitchFamily="34" charset="0"/>
              </a:rPr>
              <a:t>Rantai Hasil</a:t>
            </a:r>
            <a:endParaRPr lang="en-US" sz="2400">
              <a:solidFill>
                <a:schemeClr val="accent3">
                  <a:lumMod val="75000"/>
                </a:schemeClr>
              </a:solidFill>
              <a:latin typeface="Tw Cen MT Condensed Extra Bold" pitchFamily="34" charset="0"/>
            </a:endParaRPr>
          </a:p>
        </p:txBody>
      </p:sp>
      <p:grpSp>
        <p:nvGrpSpPr>
          <p:cNvPr id="22" name="Group 21"/>
          <p:cNvGrpSpPr/>
          <p:nvPr/>
        </p:nvGrpSpPr>
        <p:grpSpPr>
          <a:xfrm>
            <a:off x="3179748" y="1366516"/>
            <a:ext cx="1836133" cy="5014813"/>
            <a:chOff x="1655747" y="1366515"/>
            <a:chExt cx="1836133" cy="5014813"/>
          </a:xfrm>
        </p:grpSpPr>
        <p:grpSp>
          <p:nvGrpSpPr>
            <p:cNvPr id="15" name="Group 14"/>
            <p:cNvGrpSpPr/>
            <p:nvPr/>
          </p:nvGrpSpPr>
          <p:grpSpPr>
            <a:xfrm>
              <a:off x="1655747" y="1366515"/>
              <a:ext cx="1836133" cy="5014813"/>
              <a:chOff x="986842" y="1424695"/>
              <a:chExt cx="2160242" cy="5014813"/>
            </a:xfrm>
            <a:solidFill>
              <a:schemeClr val="bg2"/>
            </a:solidFill>
          </p:grpSpPr>
          <p:sp>
            <p:nvSpPr>
              <p:cNvPr id="14" name="Pentagon 13"/>
              <p:cNvSpPr/>
              <p:nvPr/>
            </p:nvSpPr>
            <p:spPr>
              <a:xfrm rot="16200000" flipV="1">
                <a:off x="1365756" y="1045781"/>
                <a:ext cx="1402413" cy="2160241"/>
              </a:xfrm>
              <a:prstGeom prst="homePlate">
                <a:avLst>
                  <a:gd name="adj" fmla="val 34856"/>
                </a:avLst>
              </a:prstGeom>
              <a:grpFill/>
              <a:ln w="3175">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Pentagon 9"/>
              <p:cNvSpPr/>
              <p:nvPr/>
            </p:nvSpPr>
            <p:spPr>
              <a:xfrm rot="16200000" flipV="1">
                <a:off x="1365757" y="1905201"/>
                <a:ext cx="1402413" cy="2160241"/>
              </a:xfrm>
              <a:prstGeom prst="homePlate">
                <a:avLst>
                  <a:gd name="adj" fmla="val 34856"/>
                </a:avLst>
              </a:prstGeom>
              <a:grpFill/>
              <a:ln w="3175">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Pentagon 10"/>
              <p:cNvSpPr/>
              <p:nvPr/>
            </p:nvSpPr>
            <p:spPr>
              <a:xfrm rot="16200000" flipV="1">
                <a:off x="1365756" y="2785973"/>
                <a:ext cx="1402413" cy="2160241"/>
              </a:xfrm>
              <a:prstGeom prst="homePlate">
                <a:avLst>
                  <a:gd name="adj" fmla="val 34856"/>
                </a:avLst>
              </a:prstGeom>
              <a:grpFill/>
              <a:ln w="3175">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Pentagon 11"/>
              <p:cNvSpPr/>
              <p:nvPr/>
            </p:nvSpPr>
            <p:spPr>
              <a:xfrm rot="16200000" flipV="1">
                <a:off x="1365756" y="3722077"/>
                <a:ext cx="1402413" cy="2160241"/>
              </a:xfrm>
              <a:prstGeom prst="homePlate">
                <a:avLst>
                  <a:gd name="adj" fmla="val 34856"/>
                </a:avLst>
              </a:prstGeom>
              <a:grpFill/>
              <a:ln w="3175">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Pentagon 12"/>
              <p:cNvSpPr/>
              <p:nvPr/>
            </p:nvSpPr>
            <p:spPr>
              <a:xfrm rot="16200000" flipV="1">
                <a:off x="1365756" y="4658181"/>
                <a:ext cx="1402413" cy="2160241"/>
              </a:xfrm>
              <a:prstGeom prst="homePlate">
                <a:avLst>
                  <a:gd name="adj" fmla="val 34856"/>
                </a:avLst>
              </a:prstGeom>
              <a:grpFill/>
              <a:ln w="3175">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TextBox 15"/>
            <p:cNvSpPr txBox="1"/>
            <p:nvPr/>
          </p:nvSpPr>
          <p:spPr>
            <a:xfrm>
              <a:off x="2267744" y="5589240"/>
              <a:ext cx="684803" cy="323165"/>
            </a:xfrm>
            <a:prstGeom prst="rect">
              <a:avLst/>
            </a:prstGeom>
            <a:noFill/>
          </p:spPr>
          <p:txBody>
            <a:bodyPr wrap="none" rtlCol="0">
              <a:spAutoFit/>
            </a:bodyPr>
            <a:lstStyle/>
            <a:p>
              <a:r>
                <a:rPr lang="en-US" sz="1500" b="1"/>
                <a:t>INPUT</a:t>
              </a:r>
              <a:endParaRPr lang="en-US" sz="1500" b="1"/>
            </a:p>
          </p:txBody>
        </p:sp>
        <p:sp>
          <p:nvSpPr>
            <p:cNvPr id="17" name="TextBox 16"/>
            <p:cNvSpPr txBox="1"/>
            <p:nvPr/>
          </p:nvSpPr>
          <p:spPr>
            <a:xfrm>
              <a:off x="2082257" y="4387170"/>
              <a:ext cx="1049583" cy="553998"/>
            </a:xfrm>
            <a:prstGeom prst="rect">
              <a:avLst/>
            </a:prstGeom>
            <a:noFill/>
          </p:spPr>
          <p:txBody>
            <a:bodyPr wrap="none" rtlCol="0">
              <a:spAutoFit/>
            </a:bodyPr>
            <a:lstStyle/>
            <a:p>
              <a:pPr algn="ctr"/>
              <a:r>
                <a:rPr lang="en-US" sz="1500" b="1"/>
                <a:t>AKTIVITAS </a:t>
              </a:r>
            </a:p>
            <a:p>
              <a:pPr algn="ctr"/>
              <a:r>
                <a:rPr lang="en-US" sz="1500" b="1"/>
                <a:t>(PROSES)</a:t>
              </a:r>
              <a:endParaRPr lang="en-US" sz="1500" b="1"/>
            </a:p>
          </p:txBody>
        </p:sp>
        <p:sp>
          <p:nvSpPr>
            <p:cNvPr id="18" name="TextBox 17"/>
            <p:cNvSpPr txBox="1"/>
            <p:nvPr/>
          </p:nvSpPr>
          <p:spPr>
            <a:xfrm>
              <a:off x="1979712" y="3429000"/>
              <a:ext cx="1170257" cy="553998"/>
            </a:xfrm>
            <a:prstGeom prst="rect">
              <a:avLst/>
            </a:prstGeom>
            <a:noFill/>
          </p:spPr>
          <p:txBody>
            <a:bodyPr wrap="none" rtlCol="0">
              <a:spAutoFit/>
            </a:bodyPr>
            <a:lstStyle/>
            <a:p>
              <a:pPr algn="ctr"/>
              <a:r>
                <a:rPr lang="en-US" sz="1500" b="1"/>
                <a:t>OUTPUT</a:t>
              </a:r>
            </a:p>
            <a:p>
              <a:pPr algn="ctr"/>
              <a:r>
                <a:rPr lang="en-US" sz="1500" b="1"/>
                <a:t>(KELUARAN)</a:t>
              </a:r>
              <a:endParaRPr lang="en-US" sz="1500" b="1"/>
            </a:p>
          </p:txBody>
        </p:sp>
        <p:sp>
          <p:nvSpPr>
            <p:cNvPr id="19" name="TextBox 18"/>
            <p:cNvSpPr txBox="1"/>
            <p:nvPr/>
          </p:nvSpPr>
          <p:spPr>
            <a:xfrm>
              <a:off x="2018522" y="2699628"/>
              <a:ext cx="1113318" cy="323165"/>
            </a:xfrm>
            <a:prstGeom prst="rect">
              <a:avLst/>
            </a:prstGeom>
            <a:noFill/>
          </p:spPr>
          <p:txBody>
            <a:bodyPr wrap="none" rtlCol="0">
              <a:spAutoFit/>
            </a:bodyPr>
            <a:lstStyle/>
            <a:p>
              <a:r>
                <a:rPr lang="en-US" sz="1500" b="1"/>
                <a:t>OUTCOMES</a:t>
              </a:r>
              <a:endParaRPr lang="en-US" sz="1500" b="1"/>
            </a:p>
          </p:txBody>
        </p:sp>
        <p:sp>
          <p:nvSpPr>
            <p:cNvPr id="20" name="TextBox 19"/>
            <p:cNvSpPr txBox="1"/>
            <p:nvPr/>
          </p:nvSpPr>
          <p:spPr>
            <a:xfrm>
              <a:off x="1808154" y="1702549"/>
              <a:ext cx="1518877" cy="553998"/>
            </a:xfrm>
            <a:prstGeom prst="rect">
              <a:avLst/>
            </a:prstGeom>
            <a:noFill/>
          </p:spPr>
          <p:txBody>
            <a:bodyPr wrap="none" rtlCol="0">
              <a:spAutoFit/>
            </a:bodyPr>
            <a:lstStyle/>
            <a:p>
              <a:pPr algn="ctr"/>
              <a:r>
                <a:rPr lang="en-US" sz="1500" b="1"/>
                <a:t>IMPAK </a:t>
              </a:r>
            </a:p>
            <a:p>
              <a:pPr algn="ctr"/>
              <a:r>
                <a:rPr lang="en-US" sz="1500" b="1"/>
                <a:t>(OVERALL GOAL)</a:t>
              </a:r>
              <a:endParaRPr lang="en-US" sz="1500" b="1"/>
            </a:p>
          </p:txBody>
        </p:sp>
      </p:grpSp>
      <p:sp>
        <p:nvSpPr>
          <p:cNvPr id="21" name="Right Brace 20"/>
          <p:cNvSpPr/>
          <p:nvPr/>
        </p:nvSpPr>
        <p:spPr>
          <a:xfrm flipH="1">
            <a:off x="2783632" y="1844825"/>
            <a:ext cx="288032" cy="2686961"/>
          </a:xfrm>
          <a:prstGeom prst="rightBrace">
            <a:avLst>
              <a:gd name="adj1" fmla="val 57174"/>
              <a:gd name="adj2" fmla="val 50000"/>
            </a:avLst>
          </a:prstGeom>
          <a:ln w="63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TextBox 22"/>
          <p:cNvSpPr txBox="1"/>
          <p:nvPr/>
        </p:nvSpPr>
        <p:spPr>
          <a:xfrm>
            <a:off x="2146920" y="2996952"/>
            <a:ext cx="636713" cy="338554"/>
          </a:xfrm>
          <a:prstGeom prst="rect">
            <a:avLst/>
          </a:prstGeom>
          <a:noFill/>
        </p:spPr>
        <p:txBody>
          <a:bodyPr wrap="none" rtlCol="0">
            <a:spAutoFit/>
          </a:bodyPr>
          <a:lstStyle/>
          <a:p>
            <a:r>
              <a:rPr lang="en-US" sz="1600">
                <a:latin typeface="Tw Cen MT Condensed Extra Bold" pitchFamily="34" charset="0"/>
              </a:rPr>
              <a:t>HASIL</a:t>
            </a:r>
            <a:endParaRPr lang="en-US" sz="1600">
              <a:latin typeface="Tw Cen MT Condensed Extra Bold" pitchFamily="34" charset="0"/>
            </a:endParaRPr>
          </a:p>
        </p:txBody>
      </p:sp>
      <p:sp>
        <p:nvSpPr>
          <p:cNvPr id="24" name="TextBox 23"/>
          <p:cNvSpPr txBox="1"/>
          <p:nvPr/>
        </p:nvSpPr>
        <p:spPr>
          <a:xfrm>
            <a:off x="5015880" y="1964160"/>
            <a:ext cx="5424082" cy="646331"/>
          </a:xfrm>
          <a:prstGeom prst="rect">
            <a:avLst/>
          </a:prstGeom>
          <a:noFill/>
        </p:spPr>
        <p:txBody>
          <a:bodyPr wrap="square" rtlCol="0">
            <a:spAutoFit/>
          </a:bodyPr>
          <a:lstStyle/>
          <a:p>
            <a:r>
              <a:rPr lang="en-US">
                <a:solidFill>
                  <a:schemeClr val="bg2">
                    <a:lumMod val="50000"/>
                  </a:schemeClr>
                </a:solidFill>
                <a:latin typeface="Tw Cen MT Condensed Extra Bold" pitchFamily="34" charset="0"/>
              </a:rPr>
              <a:t>Hasil jangka panjang (positif/negatif) baik yang disengaja ataupun tidak </a:t>
            </a:r>
          </a:p>
        </p:txBody>
      </p:sp>
      <p:sp>
        <p:nvSpPr>
          <p:cNvPr id="25" name="TextBox 24"/>
          <p:cNvSpPr txBox="1"/>
          <p:nvPr/>
        </p:nvSpPr>
        <p:spPr>
          <a:xfrm>
            <a:off x="5015880" y="3059668"/>
            <a:ext cx="5424082" cy="369332"/>
          </a:xfrm>
          <a:prstGeom prst="rect">
            <a:avLst/>
          </a:prstGeom>
          <a:noFill/>
        </p:spPr>
        <p:txBody>
          <a:bodyPr wrap="square" rtlCol="0">
            <a:spAutoFit/>
          </a:bodyPr>
          <a:lstStyle/>
          <a:p>
            <a:r>
              <a:rPr lang="en-US">
                <a:solidFill>
                  <a:schemeClr val="bg2">
                    <a:lumMod val="50000"/>
                  </a:schemeClr>
                </a:solidFill>
                <a:latin typeface="Tw Cen MT Condensed Extra Bold" pitchFamily="34" charset="0"/>
              </a:rPr>
              <a:t>Hasil jangka menengah dari hasil sebuah kegiatan </a:t>
            </a:r>
          </a:p>
        </p:txBody>
      </p:sp>
      <p:sp>
        <p:nvSpPr>
          <p:cNvPr id="26" name="TextBox 25"/>
          <p:cNvSpPr txBox="1"/>
          <p:nvPr/>
        </p:nvSpPr>
        <p:spPr>
          <a:xfrm>
            <a:off x="5015880" y="3779748"/>
            <a:ext cx="5424082" cy="369332"/>
          </a:xfrm>
          <a:prstGeom prst="rect">
            <a:avLst/>
          </a:prstGeom>
          <a:noFill/>
        </p:spPr>
        <p:txBody>
          <a:bodyPr wrap="square" rtlCol="0">
            <a:spAutoFit/>
          </a:bodyPr>
          <a:lstStyle/>
          <a:p>
            <a:r>
              <a:rPr lang="en-US">
                <a:solidFill>
                  <a:schemeClr val="bg2">
                    <a:lumMod val="50000"/>
                  </a:schemeClr>
                </a:solidFill>
                <a:latin typeface="Tw Cen MT Condensed Extra Bold" pitchFamily="34" charset="0"/>
              </a:rPr>
              <a:t>Produk, barang atau layanan sebagai hasil dari kegiatan </a:t>
            </a:r>
          </a:p>
        </p:txBody>
      </p:sp>
      <p:sp>
        <p:nvSpPr>
          <p:cNvPr id="27" name="TextBox 26"/>
          <p:cNvSpPr txBox="1"/>
          <p:nvPr/>
        </p:nvSpPr>
        <p:spPr>
          <a:xfrm>
            <a:off x="5015880" y="4437112"/>
            <a:ext cx="5424082" cy="923330"/>
          </a:xfrm>
          <a:prstGeom prst="rect">
            <a:avLst/>
          </a:prstGeom>
          <a:noFill/>
        </p:spPr>
        <p:txBody>
          <a:bodyPr wrap="square" rtlCol="0">
            <a:spAutoFit/>
          </a:bodyPr>
          <a:lstStyle/>
          <a:p>
            <a:r>
              <a:rPr lang="en-US">
                <a:solidFill>
                  <a:schemeClr val="bg2">
                    <a:lumMod val="50000"/>
                  </a:schemeClr>
                </a:solidFill>
                <a:latin typeface="Tw Cen MT Condensed Extra Bold" pitchFamily="34" charset="0"/>
              </a:rPr>
              <a:t>Tindakan atau </a:t>
            </a:r>
            <a:r>
              <a:rPr lang="en-US">
                <a:solidFill>
                  <a:schemeClr val="bg2">
                    <a:lumMod val="50000"/>
                  </a:schemeClr>
                </a:solidFill>
                <a:latin typeface="Tw Cen MT Condensed Extra Bold" pitchFamily="34" charset="0"/>
              </a:rPr>
              <a:t>proses transformasi yang </a:t>
            </a:r>
            <a:r>
              <a:rPr lang="en-US">
                <a:solidFill>
                  <a:schemeClr val="bg2">
                    <a:lumMod val="50000"/>
                  </a:schemeClr>
                </a:solidFill>
                <a:latin typeface="Tw Cen MT Condensed Extra Bold" pitchFamily="34" charset="0"/>
              </a:rPr>
              <a:t>dilakukan sehingga input digunakan untuk menghasilkan keluaran yang spesifik </a:t>
            </a:r>
          </a:p>
        </p:txBody>
      </p:sp>
      <p:sp>
        <p:nvSpPr>
          <p:cNvPr id="28" name="TextBox 27"/>
          <p:cNvSpPr txBox="1"/>
          <p:nvPr/>
        </p:nvSpPr>
        <p:spPr>
          <a:xfrm>
            <a:off x="5015880" y="5589240"/>
            <a:ext cx="5424082" cy="646331"/>
          </a:xfrm>
          <a:prstGeom prst="rect">
            <a:avLst/>
          </a:prstGeom>
          <a:noFill/>
        </p:spPr>
        <p:txBody>
          <a:bodyPr wrap="square" rtlCol="0">
            <a:spAutoFit/>
          </a:bodyPr>
          <a:lstStyle/>
          <a:p>
            <a:r>
              <a:rPr lang="en-US">
                <a:solidFill>
                  <a:schemeClr val="bg2">
                    <a:lumMod val="50000"/>
                  </a:schemeClr>
                </a:solidFill>
                <a:latin typeface="Tw Cen MT Condensed Extra Bold" pitchFamily="34" charset="0"/>
              </a:rPr>
              <a:t>Sumber daya (waktu, peralatan, SDM, material, uang) </a:t>
            </a:r>
            <a:r>
              <a:rPr lang="en-US">
                <a:solidFill>
                  <a:schemeClr val="bg2">
                    <a:lumMod val="50000"/>
                  </a:schemeClr>
                </a:solidFill>
                <a:latin typeface="Tw Cen MT Condensed Extra Bold" pitchFamily="34" charset="0"/>
              </a:rPr>
              <a:t>yang diperlukan untuk melakukan suatu kegiatan </a:t>
            </a:r>
            <a:endParaRPr lang="en-US">
              <a:solidFill>
                <a:schemeClr val="bg2">
                  <a:lumMod val="50000"/>
                </a:schemeClr>
              </a:solidFill>
              <a:latin typeface="Tw Cen MT Condensed Extra Bold" pitchFamily="34" charset="0"/>
            </a:endParaRPr>
          </a:p>
        </p:txBody>
      </p:sp>
    </p:spTree>
    <p:extLst>
      <p:ext uri="{BB962C8B-B14F-4D97-AF65-F5344CB8AC3E}">
        <p14:creationId xmlns:p14="http://schemas.microsoft.com/office/powerpoint/2010/main" val="26252734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38EDEA7-1CD5-482C-AB73-9C7FD4A5A0D3}" type="slidenum">
              <a:rPr lang="id-ID" smtClean="0"/>
              <a:pPr/>
              <a:t>14</a:t>
            </a:fld>
            <a:endParaRPr lang="id-ID"/>
          </a:p>
        </p:txBody>
      </p:sp>
      <p:sp>
        <p:nvSpPr>
          <p:cNvPr id="5" name="Title 3"/>
          <p:cNvSpPr>
            <a:spLocks noGrp="1"/>
          </p:cNvSpPr>
          <p:nvPr>
            <p:ph type="title"/>
          </p:nvPr>
        </p:nvSpPr>
        <p:spPr>
          <a:xfrm>
            <a:off x="1524000" y="260648"/>
            <a:ext cx="9166951" cy="792088"/>
          </a:xfrm>
        </p:spPr>
        <p:txBody>
          <a:bodyPr>
            <a:normAutofit/>
          </a:bodyPr>
          <a:lstStyle/>
          <a:p>
            <a:r>
              <a:rPr lang="en-US" sz="3600" cap="small"/>
              <a:t>3. Result-based Management (RBM)</a:t>
            </a:r>
            <a:endParaRPr lang="en-US" sz="3600" cap="small" dirty="0"/>
          </a:p>
        </p:txBody>
      </p:sp>
      <p:sp>
        <p:nvSpPr>
          <p:cNvPr id="7" name="Rectangle 6"/>
          <p:cNvSpPr/>
          <p:nvPr/>
        </p:nvSpPr>
        <p:spPr>
          <a:xfrm>
            <a:off x="1549406" y="1163992"/>
            <a:ext cx="8890556" cy="461665"/>
          </a:xfrm>
          <a:prstGeom prst="rect">
            <a:avLst/>
          </a:prstGeom>
        </p:spPr>
        <p:txBody>
          <a:bodyPr wrap="square">
            <a:spAutoFit/>
          </a:bodyPr>
          <a:lstStyle/>
          <a:p>
            <a:pPr marL="285750" indent="-285750">
              <a:spcAft>
                <a:spcPts val="900"/>
              </a:spcAft>
              <a:buClr>
                <a:schemeClr val="accent3">
                  <a:lumMod val="75000"/>
                </a:schemeClr>
              </a:buClr>
              <a:buFont typeface="Wingdings" pitchFamily="2" charset="2"/>
              <a:buChar char=""/>
            </a:pPr>
            <a:r>
              <a:rPr lang="en-US" sz="2400">
                <a:solidFill>
                  <a:schemeClr val="accent3">
                    <a:lumMod val="75000"/>
                  </a:schemeClr>
                </a:solidFill>
                <a:latin typeface="Tw Cen MT Condensed Extra Bold" pitchFamily="34" charset="0"/>
              </a:rPr>
              <a:t>Pertanyaan dalam monitoring:</a:t>
            </a:r>
            <a:endParaRPr lang="en-US" sz="2400">
              <a:solidFill>
                <a:schemeClr val="accent3">
                  <a:lumMod val="75000"/>
                </a:schemeClr>
              </a:solidFill>
              <a:latin typeface="Tw Cen MT Condensed Extra Bold" pitchFamily="34" charset="0"/>
            </a:endParaRPr>
          </a:p>
        </p:txBody>
      </p:sp>
      <p:sp>
        <p:nvSpPr>
          <p:cNvPr id="28" name="TextBox 27"/>
          <p:cNvSpPr txBox="1"/>
          <p:nvPr/>
        </p:nvSpPr>
        <p:spPr>
          <a:xfrm>
            <a:off x="1847528" y="1628800"/>
            <a:ext cx="8592434" cy="3939540"/>
          </a:xfrm>
          <a:prstGeom prst="rect">
            <a:avLst/>
          </a:prstGeom>
          <a:noFill/>
        </p:spPr>
        <p:txBody>
          <a:bodyPr wrap="square" rtlCol="0">
            <a:spAutoFit/>
          </a:bodyPr>
          <a:lstStyle/>
          <a:p>
            <a:pPr marL="342900" indent="-342900">
              <a:spcAft>
                <a:spcPts val="600"/>
              </a:spcAft>
              <a:buClr>
                <a:schemeClr val="accent3">
                  <a:lumMod val="75000"/>
                </a:schemeClr>
              </a:buClr>
              <a:buFont typeface="Wingdings" pitchFamily="2" charset="2"/>
              <a:buChar char="Ø"/>
            </a:pPr>
            <a:r>
              <a:rPr lang="en-US" sz="2000"/>
              <a:t>Purpose</a:t>
            </a:r>
            <a:r>
              <a:rPr lang="en-US" sz="2000"/>
              <a:t>: apakah tujuan yang direncanakan dapat dicapai?</a:t>
            </a:r>
          </a:p>
          <a:p>
            <a:pPr marL="342900" indent="-342900">
              <a:spcAft>
                <a:spcPts val="600"/>
              </a:spcAft>
              <a:buClr>
                <a:schemeClr val="accent3">
                  <a:lumMod val="75000"/>
                </a:schemeClr>
              </a:buClr>
              <a:buFont typeface="Wingdings" pitchFamily="2" charset="2"/>
              <a:buChar char="Ø"/>
            </a:pPr>
            <a:r>
              <a:rPr lang="en-US" sz="2000"/>
              <a:t>Keluaran: apakah keluaran mengarah pada tujuan?</a:t>
            </a:r>
          </a:p>
          <a:p>
            <a:pPr marL="342900" indent="-342900">
              <a:spcAft>
                <a:spcPts val="600"/>
              </a:spcAft>
              <a:buClr>
                <a:schemeClr val="accent3">
                  <a:lumMod val="75000"/>
                </a:schemeClr>
              </a:buClr>
              <a:buFont typeface="Wingdings" pitchFamily="2" charset="2"/>
              <a:buChar char="Ø"/>
            </a:pPr>
            <a:r>
              <a:rPr lang="en-US" sz="2000"/>
              <a:t>Aktivitas: apakah aktivitas mengarah pada pencapaian output yang diharapkan?</a:t>
            </a:r>
          </a:p>
          <a:p>
            <a:pPr marL="342900" indent="-342900">
              <a:spcAft>
                <a:spcPts val="600"/>
              </a:spcAft>
              <a:buClr>
                <a:schemeClr val="accent3">
                  <a:lumMod val="75000"/>
                </a:schemeClr>
              </a:buClr>
              <a:buFont typeface="Wingdings" pitchFamily="2" charset="2"/>
              <a:buChar char="Ø"/>
            </a:pPr>
            <a:r>
              <a:rPr lang="en-US" sz="2000"/>
              <a:t>Apakah aktivitas telah dilaksanakan sesuai jadwal dan anggaran?</a:t>
            </a:r>
          </a:p>
          <a:p>
            <a:pPr marL="342900" indent="-342900">
              <a:spcAft>
                <a:spcPts val="600"/>
              </a:spcAft>
              <a:buClr>
                <a:schemeClr val="accent3">
                  <a:lumMod val="75000"/>
                </a:schemeClr>
              </a:buClr>
              <a:buFont typeface="Wingdings" pitchFamily="2" charset="2"/>
              <a:buChar char="Ø"/>
            </a:pPr>
            <a:r>
              <a:rPr lang="en-US" sz="2000"/>
              <a:t>Input: apakah keuangan, personel, materi tersedia tepat waktu dengan kuantitas dan kualitas yang memadai</a:t>
            </a:r>
            <a:r>
              <a:rPr lang="en-US" sz="2000"/>
              <a:t>?</a:t>
            </a:r>
          </a:p>
          <a:p>
            <a:pPr marL="342900" indent="-342900">
              <a:spcAft>
                <a:spcPts val="600"/>
              </a:spcAft>
              <a:buClr>
                <a:schemeClr val="accent3">
                  <a:lumMod val="75000"/>
                </a:schemeClr>
              </a:buClr>
              <a:buFont typeface="Wingdings" pitchFamily="2" charset="2"/>
              <a:buChar char="Ø"/>
            </a:pPr>
            <a:r>
              <a:rPr lang="en-US" sz="2000"/>
              <a:t>Apakah yang menyebabkan keterlambatan / penundaan atau menyebabkan hasil yang tidak diharapkan?</a:t>
            </a:r>
          </a:p>
          <a:p>
            <a:pPr marL="342900" indent="-342900">
              <a:spcAft>
                <a:spcPts val="600"/>
              </a:spcAft>
              <a:buClr>
                <a:schemeClr val="accent3">
                  <a:lumMod val="75000"/>
                </a:schemeClr>
              </a:buClr>
              <a:buFont typeface="Wingdings" pitchFamily="2" charset="2"/>
              <a:buChar char="Ø"/>
            </a:pPr>
            <a:r>
              <a:rPr lang="en-US" sz="2000"/>
              <a:t>Apakah ada sesuatu kejadian yang menyebabkan manajemen harus memodifikasi rencana implementasi operasi</a:t>
            </a:r>
            <a:r>
              <a:rPr lang="en-US" sz="2000"/>
              <a:t>?</a:t>
            </a:r>
            <a:endParaRPr lang="en-US" sz="2000"/>
          </a:p>
        </p:txBody>
      </p:sp>
    </p:spTree>
    <p:extLst>
      <p:ext uri="{BB962C8B-B14F-4D97-AF65-F5344CB8AC3E}">
        <p14:creationId xmlns:p14="http://schemas.microsoft.com/office/powerpoint/2010/main" val="25239158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38EDEA7-1CD5-482C-AB73-9C7FD4A5A0D3}" type="slidenum">
              <a:rPr lang="id-ID" smtClean="0"/>
              <a:pPr/>
              <a:t>15</a:t>
            </a:fld>
            <a:endParaRPr lang="id-ID"/>
          </a:p>
        </p:txBody>
      </p:sp>
      <p:sp>
        <p:nvSpPr>
          <p:cNvPr id="5" name="Title 3"/>
          <p:cNvSpPr>
            <a:spLocks noGrp="1"/>
          </p:cNvSpPr>
          <p:nvPr>
            <p:ph type="title"/>
          </p:nvPr>
        </p:nvSpPr>
        <p:spPr>
          <a:xfrm>
            <a:off x="1524000" y="260648"/>
            <a:ext cx="9166951" cy="792088"/>
          </a:xfrm>
        </p:spPr>
        <p:txBody>
          <a:bodyPr>
            <a:normAutofit/>
          </a:bodyPr>
          <a:lstStyle/>
          <a:p>
            <a:r>
              <a:rPr lang="en-US" sz="3600" cap="small"/>
              <a:t>3. Result-based Management (RBM)</a:t>
            </a:r>
            <a:endParaRPr lang="en-US" sz="3600" cap="small" dirty="0"/>
          </a:p>
        </p:txBody>
      </p:sp>
      <p:sp>
        <p:nvSpPr>
          <p:cNvPr id="7" name="Rectangle 6"/>
          <p:cNvSpPr/>
          <p:nvPr/>
        </p:nvSpPr>
        <p:spPr>
          <a:xfrm>
            <a:off x="1549406" y="1052737"/>
            <a:ext cx="8890556" cy="461665"/>
          </a:xfrm>
          <a:prstGeom prst="rect">
            <a:avLst/>
          </a:prstGeom>
        </p:spPr>
        <p:txBody>
          <a:bodyPr wrap="square">
            <a:spAutoFit/>
          </a:bodyPr>
          <a:lstStyle/>
          <a:p>
            <a:pPr marL="285750" indent="-285750">
              <a:spcAft>
                <a:spcPts val="900"/>
              </a:spcAft>
              <a:buClr>
                <a:schemeClr val="accent3">
                  <a:lumMod val="75000"/>
                </a:schemeClr>
              </a:buClr>
              <a:buFont typeface="Wingdings" pitchFamily="2" charset="2"/>
              <a:buChar char=""/>
            </a:pPr>
            <a:r>
              <a:rPr lang="en-US" sz="2400">
                <a:solidFill>
                  <a:schemeClr val="accent3">
                    <a:lumMod val="75000"/>
                  </a:schemeClr>
                </a:solidFill>
                <a:latin typeface="Tw Cen MT Condensed Extra Bold" pitchFamily="34" charset="0"/>
              </a:rPr>
              <a:t>Pertanyaan dalam monitoring:</a:t>
            </a:r>
            <a:endParaRPr lang="en-US" sz="2400">
              <a:solidFill>
                <a:schemeClr val="accent3">
                  <a:lumMod val="75000"/>
                </a:schemeClr>
              </a:solidFill>
              <a:latin typeface="Tw Cen MT Condensed Extra Bold" pitchFamily="34" charset="0"/>
            </a:endParaRPr>
          </a:p>
        </p:txBody>
      </p:sp>
      <p:sp>
        <p:nvSpPr>
          <p:cNvPr id="28" name="TextBox 27"/>
          <p:cNvSpPr txBox="1"/>
          <p:nvPr/>
        </p:nvSpPr>
        <p:spPr>
          <a:xfrm>
            <a:off x="1847528" y="1517545"/>
            <a:ext cx="8592434" cy="4801314"/>
          </a:xfrm>
          <a:prstGeom prst="rect">
            <a:avLst/>
          </a:prstGeom>
          <a:noFill/>
        </p:spPr>
        <p:txBody>
          <a:bodyPr wrap="square" rtlCol="0">
            <a:spAutoFit/>
          </a:bodyPr>
          <a:lstStyle/>
          <a:p>
            <a:pPr marL="342900" indent="-342900">
              <a:spcAft>
                <a:spcPts val="600"/>
              </a:spcAft>
              <a:buClr>
                <a:schemeClr val="accent3">
                  <a:lumMod val="75000"/>
                </a:schemeClr>
              </a:buClr>
              <a:buFont typeface="Wingdings" pitchFamily="2" charset="2"/>
              <a:buChar char="Ø"/>
            </a:pPr>
            <a:r>
              <a:rPr lang="en-US" sz="2000"/>
              <a:t>Outcomes: </a:t>
            </a:r>
          </a:p>
          <a:p>
            <a:pPr marL="800100" lvl="1" indent="-342900">
              <a:spcAft>
                <a:spcPts val="600"/>
              </a:spcAft>
              <a:buClr>
                <a:schemeClr val="accent3">
                  <a:lumMod val="75000"/>
                </a:schemeClr>
              </a:buClr>
              <a:buFont typeface="Wingdings" pitchFamily="2" charset="2"/>
              <a:buChar char="§"/>
            </a:pPr>
            <a:r>
              <a:rPr lang="en-US"/>
              <a:t>Apakah penerima manfaat, mampu mengakses, menggunakan, dan puas dengan barang dan layanan yang diberikan?</a:t>
            </a:r>
          </a:p>
          <a:p>
            <a:pPr marL="800100" lvl="1" indent="-342900">
              <a:spcAft>
                <a:spcPts val="600"/>
              </a:spcAft>
              <a:buClr>
                <a:schemeClr val="accent3">
                  <a:lumMod val="75000"/>
                </a:schemeClr>
              </a:buClr>
              <a:buFont typeface="Wingdings" pitchFamily="2" charset="2"/>
              <a:buChar char="§"/>
            </a:pPr>
            <a:r>
              <a:rPr lang="en-US"/>
              <a:t>Apakah kegiatan masih dalam jalur untuk mencapai tujuannya</a:t>
            </a:r>
            <a:r>
              <a:rPr lang="en-US"/>
              <a:t>?</a:t>
            </a:r>
          </a:p>
          <a:p>
            <a:pPr marL="800100" lvl="1" indent="-342900">
              <a:spcAft>
                <a:spcPts val="600"/>
              </a:spcAft>
              <a:buClr>
                <a:schemeClr val="accent3">
                  <a:lumMod val="75000"/>
                </a:schemeClr>
              </a:buClr>
              <a:buFont typeface="Wingdings" pitchFamily="2" charset="2"/>
              <a:buChar char="§"/>
            </a:pPr>
            <a:r>
              <a:rPr lang="en-US"/>
              <a:t>Apakah capaian fisik dari kegiatan?</a:t>
            </a:r>
          </a:p>
          <a:p>
            <a:pPr marL="800100" lvl="1" indent="-342900">
              <a:spcAft>
                <a:spcPts val="600"/>
              </a:spcAft>
              <a:buClr>
                <a:schemeClr val="accent3">
                  <a:lumMod val="75000"/>
                </a:schemeClr>
              </a:buClr>
              <a:buFont typeface="Wingdings" pitchFamily="2" charset="2"/>
              <a:buChar char="§"/>
            </a:pPr>
            <a:r>
              <a:rPr lang="en-US"/>
              <a:t>Apakah kelompok target menerima setiap layanan baik dalam kuantitas maupun kualitas sesuai dengan yang direncanakan?</a:t>
            </a:r>
          </a:p>
          <a:p>
            <a:pPr marL="800100" lvl="1" indent="-342900">
              <a:spcAft>
                <a:spcPts val="600"/>
              </a:spcAft>
              <a:buClr>
                <a:schemeClr val="accent3">
                  <a:lumMod val="75000"/>
                </a:schemeClr>
              </a:buClr>
              <a:buFont typeface="Wingdings" pitchFamily="2" charset="2"/>
              <a:buChar char="§"/>
            </a:pPr>
            <a:r>
              <a:rPr lang="en-US"/>
              <a:t>Apakah aset dipelihara sesuai rencana?</a:t>
            </a:r>
          </a:p>
          <a:p>
            <a:pPr marL="800100" lvl="1" indent="-342900">
              <a:spcAft>
                <a:spcPts val="600"/>
              </a:spcAft>
              <a:buClr>
                <a:schemeClr val="accent3">
                  <a:lumMod val="75000"/>
                </a:schemeClr>
              </a:buClr>
              <a:buFont typeface="Wingdings" pitchFamily="2" charset="2"/>
              <a:buChar char="§"/>
            </a:pPr>
            <a:r>
              <a:rPr lang="en-US"/>
              <a:t>Apakah layanan lain dibuat tersedia sesuai rencana?</a:t>
            </a:r>
            <a:endParaRPr lang="en-US" sz="2000"/>
          </a:p>
          <a:p>
            <a:pPr marL="342900" indent="-342900">
              <a:spcAft>
                <a:spcPts val="600"/>
              </a:spcAft>
              <a:buClr>
                <a:schemeClr val="accent3">
                  <a:lumMod val="75000"/>
                </a:schemeClr>
              </a:buClr>
              <a:buFont typeface="Wingdings" pitchFamily="2" charset="2"/>
              <a:buChar char="Ø"/>
            </a:pPr>
            <a:r>
              <a:rPr lang="en-US" sz="2000" b="1"/>
              <a:t>Aktivitas:</a:t>
            </a:r>
          </a:p>
          <a:p>
            <a:pPr marL="800100" lvl="1" indent="-342900">
              <a:spcAft>
                <a:spcPts val="600"/>
              </a:spcAft>
              <a:buClr>
                <a:schemeClr val="accent3">
                  <a:lumMod val="75000"/>
                </a:schemeClr>
              </a:buClr>
              <a:buFont typeface="Wingdings" pitchFamily="2" charset="2"/>
              <a:buChar char="§"/>
            </a:pPr>
            <a:r>
              <a:rPr lang="en-US"/>
              <a:t>Apakah barang atau layanan didistribusikan sesuai jadwal dan dalam kuantitas yang direncanakan?</a:t>
            </a:r>
          </a:p>
          <a:p>
            <a:pPr marL="800100" lvl="1" indent="-342900">
              <a:spcAft>
                <a:spcPts val="600"/>
              </a:spcAft>
              <a:buClr>
                <a:schemeClr val="accent3">
                  <a:lumMod val="75000"/>
                </a:schemeClr>
              </a:buClr>
              <a:buFont typeface="Wingdings" pitchFamily="2" charset="2"/>
              <a:buChar char="§"/>
            </a:pPr>
            <a:r>
              <a:rPr lang="en-US"/>
              <a:t>Apakah aktivitas lainnya dilakukan sesuai rencana?</a:t>
            </a:r>
          </a:p>
          <a:p>
            <a:pPr marL="800100" lvl="1" indent="-342900">
              <a:spcAft>
                <a:spcPts val="600"/>
              </a:spcAft>
              <a:buClr>
                <a:schemeClr val="accent3">
                  <a:lumMod val="75000"/>
                </a:schemeClr>
              </a:buClr>
              <a:buFont typeface="Wingdings" pitchFamily="2" charset="2"/>
              <a:buChar char="§"/>
            </a:pPr>
            <a:r>
              <a:rPr lang="en-US"/>
              <a:t>Siapa saja yang berpartisipasi dalam kegiatan operasional</a:t>
            </a:r>
            <a:r>
              <a:rPr lang="en-US"/>
              <a:t>?</a:t>
            </a:r>
            <a:endParaRPr lang="en-US"/>
          </a:p>
        </p:txBody>
      </p:sp>
    </p:spTree>
    <p:extLst>
      <p:ext uri="{BB962C8B-B14F-4D97-AF65-F5344CB8AC3E}">
        <p14:creationId xmlns:p14="http://schemas.microsoft.com/office/powerpoint/2010/main" val="18546640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38EDEA7-1CD5-482C-AB73-9C7FD4A5A0D3}" type="slidenum">
              <a:rPr lang="id-ID" smtClean="0"/>
              <a:pPr/>
              <a:t>16</a:t>
            </a:fld>
            <a:endParaRPr lang="id-ID"/>
          </a:p>
        </p:txBody>
      </p:sp>
      <p:sp>
        <p:nvSpPr>
          <p:cNvPr id="5" name="Title 3"/>
          <p:cNvSpPr>
            <a:spLocks noGrp="1"/>
          </p:cNvSpPr>
          <p:nvPr>
            <p:ph type="title"/>
          </p:nvPr>
        </p:nvSpPr>
        <p:spPr>
          <a:xfrm>
            <a:off x="1524000" y="260648"/>
            <a:ext cx="9166951" cy="792088"/>
          </a:xfrm>
        </p:spPr>
        <p:txBody>
          <a:bodyPr>
            <a:normAutofit/>
          </a:bodyPr>
          <a:lstStyle/>
          <a:p>
            <a:r>
              <a:rPr lang="en-US" sz="3600" cap="small"/>
              <a:t>3. Result-based Management (RBM)</a:t>
            </a:r>
            <a:endParaRPr lang="en-US" sz="3600" cap="small" dirty="0"/>
          </a:p>
        </p:txBody>
      </p:sp>
      <p:sp>
        <p:nvSpPr>
          <p:cNvPr id="7" name="Rectangle 6"/>
          <p:cNvSpPr/>
          <p:nvPr/>
        </p:nvSpPr>
        <p:spPr>
          <a:xfrm>
            <a:off x="1549406" y="1052737"/>
            <a:ext cx="8890556" cy="461665"/>
          </a:xfrm>
          <a:prstGeom prst="rect">
            <a:avLst/>
          </a:prstGeom>
        </p:spPr>
        <p:txBody>
          <a:bodyPr wrap="square">
            <a:spAutoFit/>
          </a:bodyPr>
          <a:lstStyle/>
          <a:p>
            <a:pPr marL="285750" indent="-285750">
              <a:spcAft>
                <a:spcPts val="900"/>
              </a:spcAft>
              <a:buClr>
                <a:schemeClr val="accent3">
                  <a:lumMod val="75000"/>
                </a:schemeClr>
              </a:buClr>
              <a:buFont typeface="Wingdings" pitchFamily="2" charset="2"/>
              <a:buChar char=""/>
            </a:pPr>
            <a:r>
              <a:rPr lang="en-US" sz="2400">
                <a:solidFill>
                  <a:schemeClr val="accent3">
                    <a:lumMod val="75000"/>
                  </a:schemeClr>
                </a:solidFill>
                <a:latin typeface="Tw Cen MT Condensed Extra Bold" pitchFamily="34" charset="0"/>
              </a:rPr>
              <a:t>Pertanyaan dalam monitoring:</a:t>
            </a:r>
            <a:endParaRPr lang="en-US" sz="2400">
              <a:solidFill>
                <a:schemeClr val="accent3">
                  <a:lumMod val="75000"/>
                </a:schemeClr>
              </a:solidFill>
              <a:latin typeface="Tw Cen MT Condensed Extra Bold" pitchFamily="34" charset="0"/>
            </a:endParaRPr>
          </a:p>
        </p:txBody>
      </p:sp>
      <p:sp>
        <p:nvSpPr>
          <p:cNvPr id="28" name="TextBox 27"/>
          <p:cNvSpPr txBox="1"/>
          <p:nvPr/>
        </p:nvSpPr>
        <p:spPr>
          <a:xfrm>
            <a:off x="1847528" y="1517545"/>
            <a:ext cx="8592434" cy="2831544"/>
          </a:xfrm>
          <a:prstGeom prst="rect">
            <a:avLst/>
          </a:prstGeom>
          <a:noFill/>
        </p:spPr>
        <p:txBody>
          <a:bodyPr wrap="square" rtlCol="0">
            <a:spAutoFit/>
          </a:bodyPr>
          <a:lstStyle/>
          <a:p>
            <a:pPr marL="342900" indent="-342900">
              <a:spcAft>
                <a:spcPts val="600"/>
              </a:spcAft>
              <a:buClr>
                <a:schemeClr val="accent3">
                  <a:lumMod val="75000"/>
                </a:schemeClr>
              </a:buClr>
              <a:buFont typeface="Wingdings" pitchFamily="2" charset="2"/>
              <a:buChar char="Ø"/>
            </a:pPr>
            <a:r>
              <a:rPr lang="en-US" sz="2000"/>
              <a:t>Input: </a:t>
            </a:r>
            <a:endParaRPr lang="en-US" sz="2000"/>
          </a:p>
          <a:p>
            <a:pPr marL="800100" lvl="1" indent="-342900">
              <a:spcAft>
                <a:spcPts val="600"/>
              </a:spcAft>
              <a:buClr>
                <a:schemeClr val="accent3">
                  <a:lumMod val="75000"/>
                </a:schemeClr>
              </a:buClr>
              <a:buFont typeface="Wingdings" pitchFamily="2" charset="2"/>
              <a:buChar char="§"/>
            </a:pPr>
            <a:r>
              <a:rPr lang="en-US"/>
              <a:t>Bagaimana kondisi persediaan saat ini? apa saja yang sudah habis?</a:t>
            </a:r>
          </a:p>
          <a:p>
            <a:pPr marL="800100" lvl="1" indent="-342900">
              <a:spcAft>
                <a:spcPts val="600"/>
              </a:spcAft>
              <a:buClr>
                <a:schemeClr val="accent3">
                  <a:lumMod val="75000"/>
                </a:schemeClr>
              </a:buClr>
              <a:buFont typeface="Wingdings" pitchFamily="2" charset="2"/>
              <a:buChar char="§"/>
            </a:pPr>
            <a:r>
              <a:rPr lang="en-US"/>
              <a:t>Apakah pemerintah, dan mitra kerja memberikan keuntungan sesuai rencana?</a:t>
            </a:r>
          </a:p>
          <a:p>
            <a:pPr marL="800100" lvl="1" indent="-342900">
              <a:spcAft>
                <a:spcPts val="600"/>
              </a:spcAft>
              <a:buClr>
                <a:schemeClr val="accent3">
                  <a:lumMod val="75000"/>
                </a:schemeClr>
              </a:buClr>
              <a:buFont typeface="Wingdings" pitchFamily="2" charset="2"/>
              <a:buChar char="§"/>
            </a:pPr>
            <a:r>
              <a:rPr lang="en-US"/>
              <a:t>Apakah struktur manajemen tersedia, dan seberapa baik mereka beroperasi?</a:t>
            </a:r>
          </a:p>
          <a:p>
            <a:pPr marL="342900" indent="-342900">
              <a:spcAft>
                <a:spcPts val="600"/>
              </a:spcAft>
              <a:buClr>
                <a:schemeClr val="accent3">
                  <a:lumMod val="75000"/>
                </a:schemeClr>
              </a:buClr>
              <a:buFont typeface="Wingdings" pitchFamily="2" charset="2"/>
              <a:buChar char="Ø"/>
            </a:pPr>
            <a:r>
              <a:rPr lang="en-US" sz="2000" b="1"/>
              <a:t>Asumsi:</a:t>
            </a:r>
          </a:p>
          <a:p>
            <a:pPr marL="800100" lvl="1" indent="-342900">
              <a:spcAft>
                <a:spcPts val="600"/>
              </a:spcAft>
              <a:buClr>
                <a:schemeClr val="accent3">
                  <a:lumMod val="75000"/>
                </a:schemeClr>
              </a:buClr>
              <a:buFont typeface="Wingdings" pitchFamily="2" charset="2"/>
              <a:buChar char="§"/>
            </a:pPr>
            <a:r>
              <a:rPr lang="en-US"/>
              <a:t>Apakah ada faktor eksternal yang signifikan memberikan efek pada kemajuan operasi?</a:t>
            </a:r>
          </a:p>
          <a:p>
            <a:pPr marL="800100" lvl="1" indent="-342900">
              <a:spcAft>
                <a:spcPts val="600"/>
              </a:spcAft>
              <a:buClr>
                <a:schemeClr val="accent3">
                  <a:lumMod val="75000"/>
                </a:schemeClr>
              </a:buClr>
              <a:buFont typeface="Wingdings" pitchFamily="2" charset="2"/>
              <a:buChar char="§"/>
            </a:pPr>
            <a:r>
              <a:rPr lang="en-US"/>
              <a:t>Apakah efek tersebut positif atau negatif?</a:t>
            </a:r>
          </a:p>
        </p:txBody>
      </p:sp>
    </p:spTree>
    <p:extLst>
      <p:ext uri="{BB962C8B-B14F-4D97-AF65-F5344CB8AC3E}">
        <p14:creationId xmlns:p14="http://schemas.microsoft.com/office/powerpoint/2010/main" val="4344266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38EDEA7-1CD5-482C-AB73-9C7FD4A5A0D3}" type="slidenum">
              <a:rPr lang="id-ID" smtClean="0"/>
              <a:pPr/>
              <a:t>17</a:t>
            </a:fld>
            <a:endParaRPr lang="id-ID"/>
          </a:p>
        </p:txBody>
      </p:sp>
      <p:sp>
        <p:nvSpPr>
          <p:cNvPr id="5" name="Title 3"/>
          <p:cNvSpPr>
            <a:spLocks noGrp="1"/>
          </p:cNvSpPr>
          <p:nvPr>
            <p:ph type="title"/>
          </p:nvPr>
        </p:nvSpPr>
        <p:spPr>
          <a:xfrm>
            <a:off x="1524000" y="260648"/>
            <a:ext cx="9166951" cy="792088"/>
          </a:xfrm>
        </p:spPr>
        <p:txBody>
          <a:bodyPr>
            <a:normAutofit/>
          </a:bodyPr>
          <a:lstStyle/>
          <a:p>
            <a:r>
              <a:rPr lang="en-US" sz="3600" cap="small"/>
              <a:t>3. Result-based Management (RBM)</a:t>
            </a:r>
            <a:endParaRPr lang="en-US" sz="3600" cap="small" dirty="0"/>
          </a:p>
        </p:txBody>
      </p:sp>
      <p:sp>
        <p:nvSpPr>
          <p:cNvPr id="7" name="Rectangle 6"/>
          <p:cNvSpPr/>
          <p:nvPr/>
        </p:nvSpPr>
        <p:spPr>
          <a:xfrm>
            <a:off x="1549406" y="1163992"/>
            <a:ext cx="8890556" cy="461665"/>
          </a:xfrm>
          <a:prstGeom prst="rect">
            <a:avLst/>
          </a:prstGeom>
        </p:spPr>
        <p:txBody>
          <a:bodyPr wrap="square">
            <a:spAutoFit/>
          </a:bodyPr>
          <a:lstStyle/>
          <a:p>
            <a:pPr marL="285750" indent="-285750">
              <a:spcAft>
                <a:spcPts val="900"/>
              </a:spcAft>
              <a:buClr>
                <a:schemeClr val="accent3">
                  <a:lumMod val="75000"/>
                </a:schemeClr>
              </a:buClr>
              <a:buFont typeface="Wingdings" pitchFamily="2" charset="2"/>
              <a:buChar char=""/>
            </a:pPr>
            <a:r>
              <a:rPr lang="en-US" sz="2400">
                <a:solidFill>
                  <a:schemeClr val="accent3">
                    <a:lumMod val="75000"/>
                  </a:schemeClr>
                </a:solidFill>
                <a:latin typeface="Tw Cen MT Condensed Extra Bold" pitchFamily="34" charset="0"/>
              </a:rPr>
              <a:t>Pertanyaan dalam evaluasi:</a:t>
            </a:r>
            <a:endParaRPr lang="en-US" sz="2400">
              <a:solidFill>
                <a:schemeClr val="accent3">
                  <a:lumMod val="75000"/>
                </a:schemeClr>
              </a:solidFill>
              <a:latin typeface="Tw Cen MT Condensed Extra Bold" pitchFamily="34" charset="0"/>
            </a:endParaRPr>
          </a:p>
        </p:txBody>
      </p:sp>
      <p:sp>
        <p:nvSpPr>
          <p:cNvPr id="28" name="TextBox 27"/>
          <p:cNvSpPr txBox="1"/>
          <p:nvPr/>
        </p:nvSpPr>
        <p:spPr>
          <a:xfrm>
            <a:off x="1847528" y="1628801"/>
            <a:ext cx="8592434" cy="3477875"/>
          </a:xfrm>
          <a:prstGeom prst="rect">
            <a:avLst/>
          </a:prstGeom>
          <a:noFill/>
        </p:spPr>
        <p:txBody>
          <a:bodyPr wrap="square" rtlCol="0">
            <a:spAutoFit/>
          </a:bodyPr>
          <a:lstStyle/>
          <a:p>
            <a:pPr marL="342900" indent="-342900">
              <a:spcAft>
                <a:spcPts val="600"/>
              </a:spcAft>
              <a:buClr>
                <a:schemeClr val="accent3">
                  <a:lumMod val="75000"/>
                </a:schemeClr>
              </a:buClr>
              <a:buFont typeface="Wingdings" pitchFamily="2" charset="2"/>
              <a:buChar char="Ø"/>
            </a:pPr>
            <a:r>
              <a:rPr lang="en-US" sz="2000" b="1"/>
              <a:t>Impact</a:t>
            </a:r>
            <a:r>
              <a:rPr lang="en-US" sz="2000"/>
              <a:t>: perubahan apa yang dihasilkan oleh kegiatan? Apakah ada perubahan yang tidak diharapkan atau tidak direncanakan?</a:t>
            </a:r>
          </a:p>
          <a:p>
            <a:pPr marL="342900" indent="-342900">
              <a:spcAft>
                <a:spcPts val="600"/>
              </a:spcAft>
              <a:buClr>
                <a:schemeClr val="accent3">
                  <a:lumMod val="75000"/>
                </a:schemeClr>
              </a:buClr>
              <a:buFont typeface="Wingdings" pitchFamily="2" charset="2"/>
              <a:buChar char="Ø"/>
            </a:pPr>
            <a:r>
              <a:rPr lang="en-US" sz="2000" b="1"/>
              <a:t>Efektivitas</a:t>
            </a:r>
            <a:r>
              <a:rPr lang="en-US" sz="2000"/>
              <a:t>: apakah tujuan kegiatan tercapai? Apakah keluaran mengarah pada dampak yang diharapkan?</a:t>
            </a:r>
          </a:p>
          <a:p>
            <a:pPr marL="342900" indent="-342900">
              <a:spcAft>
                <a:spcPts val="600"/>
              </a:spcAft>
              <a:buClr>
                <a:schemeClr val="accent3">
                  <a:lumMod val="75000"/>
                </a:schemeClr>
              </a:buClr>
              <a:buFont typeface="Wingdings" pitchFamily="2" charset="2"/>
              <a:buChar char="Ø"/>
            </a:pPr>
            <a:r>
              <a:rPr lang="en-US" sz="2000" b="1"/>
              <a:t>Efisiensi</a:t>
            </a:r>
            <a:r>
              <a:rPr lang="en-US" sz="2000"/>
              <a:t>: apakah persediaan tersedia dalam waktu dan kuantitas maupun kualitasnya? Apakah aktivitas dilaksanakan sesuai jadwal dalam anggaran? Apakah keluaran diperoleh secara ekonomis</a:t>
            </a:r>
            <a:r>
              <a:rPr lang="en-US" sz="2000"/>
              <a:t>?</a:t>
            </a:r>
          </a:p>
          <a:p>
            <a:pPr marL="342900" indent="-342900">
              <a:spcAft>
                <a:spcPts val="600"/>
              </a:spcAft>
              <a:buClr>
                <a:schemeClr val="accent3">
                  <a:lumMod val="75000"/>
                </a:schemeClr>
              </a:buClr>
              <a:buFont typeface="Wingdings" pitchFamily="2" charset="2"/>
              <a:buChar char="Ø"/>
            </a:pPr>
            <a:r>
              <a:rPr lang="en-US" sz="2000" b="1"/>
              <a:t>Keberlanjutan</a:t>
            </a:r>
            <a:r>
              <a:rPr lang="en-US" sz="2000"/>
              <a:t>: apakah keuntungan dapat dijaga untuk beberapa periode yang diharapkan setelah pendampingan selesai?</a:t>
            </a:r>
          </a:p>
          <a:p>
            <a:pPr marL="342900" indent="-342900">
              <a:spcAft>
                <a:spcPts val="600"/>
              </a:spcAft>
              <a:buClr>
                <a:schemeClr val="accent3">
                  <a:lumMod val="75000"/>
                </a:schemeClr>
              </a:buClr>
              <a:buFont typeface="Wingdings" pitchFamily="2" charset="2"/>
              <a:buChar char="Ø"/>
            </a:pPr>
            <a:r>
              <a:rPr lang="en-US" sz="2000" b="1"/>
              <a:t>Relevansi</a:t>
            </a:r>
            <a:r>
              <a:rPr lang="en-US" sz="2000"/>
              <a:t>: apakah tujuan kegiatan konsisten dengan </a:t>
            </a:r>
            <a:r>
              <a:rPr lang="en-US" sz="2000"/>
              <a:t>kebutuhan?</a:t>
            </a:r>
            <a:endParaRPr lang="en-US" sz="2000"/>
          </a:p>
        </p:txBody>
      </p:sp>
    </p:spTree>
    <p:extLst>
      <p:ext uri="{BB962C8B-B14F-4D97-AF65-F5344CB8AC3E}">
        <p14:creationId xmlns:p14="http://schemas.microsoft.com/office/powerpoint/2010/main" val="10203497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38EDEA7-1CD5-482C-AB73-9C7FD4A5A0D3}" type="slidenum">
              <a:rPr lang="id-ID" smtClean="0"/>
              <a:pPr/>
              <a:t>18</a:t>
            </a:fld>
            <a:endParaRPr lang="id-ID"/>
          </a:p>
        </p:txBody>
      </p:sp>
      <p:sp>
        <p:nvSpPr>
          <p:cNvPr id="5" name="Title 3"/>
          <p:cNvSpPr>
            <a:spLocks noGrp="1"/>
          </p:cNvSpPr>
          <p:nvPr>
            <p:ph type="title"/>
          </p:nvPr>
        </p:nvSpPr>
        <p:spPr>
          <a:xfrm>
            <a:off x="1524000" y="260648"/>
            <a:ext cx="9166951" cy="792088"/>
          </a:xfrm>
        </p:spPr>
        <p:txBody>
          <a:bodyPr>
            <a:normAutofit/>
          </a:bodyPr>
          <a:lstStyle/>
          <a:p>
            <a:r>
              <a:rPr lang="en-US" sz="3600" cap="small"/>
              <a:t>3. Result-based Management (RBM)</a:t>
            </a:r>
            <a:endParaRPr lang="en-US" sz="3600" cap="small" dirty="0"/>
          </a:p>
        </p:txBody>
      </p:sp>
      <p:sp>
        <p:nvSpPr>
          <p:cNvPr id="7" name="Rectangle 6"/>
          <p:cNvSpPr/>
          <p:nvPr/>
        </p:nvSpPr>
        <p:spPr>
          <a:xfrm>
            <a:off x="1549406" y="1163992"/>
            <a:ext cx="8890556" cy="461665"/>
          </a:xfrm>
          <a:prstGeom prst="rect">
            <a:avLst/>
          </a:prstGeom>
        </p:spPr>
        <p:txBody>
          <a:bodyPr wrap="square">
            <a:spAutoFit/>
          </a:bodyPr>
          <a:lstStyle/>
          <a:p>
            <a:pPr marL="285750" indent="-285750">
              <a:spcAft>
                <a:spcPts val="900"/>
              </a:spcAft>
              <a:buClr>
                <a:schemeClr val="accent3">
                  <a:lumMod val="75000"/>
                </a:schemeClr>
              </a:buClr>
              <a:buFont typeface="Wingdings" pitchFamily="2" charset="2"/>
              <a:buChar char=""/>
            </a:pPr>
            <a:r>
              <a:rPr lang="en-US" sz="2400">
                <a:solidFill>
                  <a:schemeClr val="accent3">
                    <a:lumMod val="75000"/>
                  </a:schemeClr>
                </a:solidFill>
                <a:latin typeface="Tw Cen MT Condensed Extra Bold" pitchFamily="34" charset="0"/>
              </a:rPr>
              <a:t>Pemilihan Indikator Kinerja</a:t>
            </a:r>
            <a:endParaRPr lang="en-US" sz="2400">
              <a:solidFill>
                <a:schemeClr val="accent3">
                  <a:lumMod val="75000"/>
                </a:schemeClr>
              </a:solidFill>
              <a:latin typeface="Tw Cen MT Condensed Extra Bold" pitchFamily="34" charset="0"/>
            </a:endParaRPr>
          </a:p>
        </p:txBody>
      </p:sp>
      <p:sp>
        <p:nvSpPr>
          <p:cNvPr id="28" name="TextBox 27"/>
          <p:cNvSpPr txBox="1"/>
          <p:nvPr/>
        </p:nvSpPr>
        <p:spPr>
          <a:xfrm>
            <a:off x="1847528" y="1628801"/>
            <a:ext cx="8592434" cy="2477601"/>
          </a:xfrm>
          <a:prstGeom prst="rect">
            <a:avLst/>
          </a:prstGeom>
          <a:noFill/>
        </p:spPr>
        <p:txBody>
          <a:bodyPr wrap="square" rtlCol="0">
            <a:spAutoFit/>
          </a:bodyPr>
          <a:lstStyle/>
          <a:p>
            <a:pPr marL="342900" indent="-342900">
              <a:spcAft>
                <a:spcPts val="600"/>
              </a:spcAft>
              <a:buClr>
                <a:schemeClr val="accent3">
                  <a:lumMod val="75000"/>
                </a:schemeClr>
              </a:buClr>
              <a:buFont typeface="Wingdings" pitchFamily="2" charset="2"/>
              <a:buChar char="Ø"/>
            </a:pPr>
            <a:r>
              <a:rPr lang="en-US" sz="2000"/>
              <a:t>Indikator harus </a:t>
            </a:r>
            <a:r>
              <a:rPr lang="en-US" sz="2000"/>
              <a:t>SMART: </a:t>
            </a:r>
            <a:r>
              <a:rPr lang="en-US" sz="2000">
                <a:solidFill>
                  <a:srgbClr val="00B0F0"/>
                </a:solidFill>
                <a:latin typeface="Tw Cen MT Condensed Extra Bold" pitchFamily="34" charset="0"/>
              </a:rPr>
              <a:t>Specific</a:t>
            </a:r>
            <a:r>
              <a:rPr lang="en-US" sz="2000"/>
              <a:t>, </a:t>
            </a:r>
            <a:r>
              <a:rPr lang="en-US" sz="2000">
                <a:solidFill>
                  <a:srgbClr val="00B0F0"/>
                </a:solidFill>
                <a:latin typeface="Tw Cen MT Condensed Extra Bold" pitchFamily="34" charset="0"/>
              </a:rPr>
              <a:t>Measurable</a:t>
            </a:r>
            <a:r>
              <a:rPr lang="en-US" sz="2000"/>
              <a:t>, </a:t>
            </a:r>
            <a:r>
              <a:rPr lang="en-US" sz="2000">
                <a:solidFill>
                  <a:srgbClr val="00B0F0"/>
                </a:solidFill>
                <a:latin typeface="Tw Cen MT Condensed Extra Bold" pitchFamily="34" charset="0"/>
              </a:rPr>
              <a:t>Accurate</a:t>
            </a:r>
            <a:r>
              <a:rPr lang="en-US" sz="2000"/>
              <a:t>, </a:t>
            </a:r>
            <a:r>
              <a:rPr lang="en-US" sz="2000">
                <a:solidFill>
                  <a:srgbClr val="00B0F0"/>
                </a:solidFill>
                <a:latin typeface="Tw Cen MT Condensed Extra Bold" pitchFamily="34" charset="0"/>
              </a:rPr>
              <a:t>Realistic</a:t>
            </a:r>
            <a:r>
              <a:rPr lang="en-US" sz="2000"/>
              <a:t>, </a:t>
            </a:r>
            <a:r>
              <a:rPr lang="en-US" sz="2000">
                <a:solidFill>
                  <a:srgbClr val="00B0F0"/>
                </a:solidFill>
                <a:latin typeface="Tw Cen MT Condensed Extra Bold" pitchFamily="34" charset="0"/>
              </a:rPr>
              <a:t>Timely</a:t>
            </a:r>
            <a:r>
              <a:rPr lang="en-US" sz="2000"/>
              <a:t>.</a:t>
            </a:r>
          </a:p>
          <a:p>
            <a:pPr marL="342900" indent="-342900">
              <a:spcAft>
                <a:spcPts val="600"/>
              </a:spcAft>
              <a:buClr>
                <a:schemeClr val="accent3">
                  <a:lumMod val="75000"/>
                </a:schemeClr>
              </a:buClr>
              <a:buFont typeface="Wingdings" pitchFamily="2" charset="2"/>
              <a:buChar char="Ø"/>
            </a:pPr>
            <a:r>
              <a:rPr lang="en-US" sz="2000"/>
              <a:t>Indikator harus dapat memeriksa secara objektif, yang berarti orang yang berbeda yang menggunakan indikator yang sama akan memperoleh ukuran yang sama.</a:t>
            </a:r>
          </a:p>
          <a:p>
            <a:pPr marL="342900" indent="-342900">
              <a:spcAft>
                <a:spcPts val="600"/>
              </a:spcAft>
              <a:buClr>
                <a:schemeClr val="accent3">
                  <a:lumMod val="75000"/>
                </a:schemeClr>
              </a:buClr>
              <a:buFont typeface="Wingdings" pitchFamily="2" charset="2"/>
              <a:buChar char="Ø"/>
            </a:pPr>
            <a:r>
              <a:rPr lang="en-US" sz="2000"/>
              <a:t>Indikator outcome menggambarkan populasi target dan tipe keuntungan.</a:t>
            </a:r>
          </a:p>
          <a:p>
            <a:pPr marL="342900" indent="-342900">
              <a:spcAft>
                <a:spcPts val="600"/>
              </a:spcAft>
              <a:buClr>
                <a:schemeClr val="accent3">
                  <a:lumMod val="75000"/>
                </a:schemeClr>
              </a:buClr>
              <a:buFont typeface="Wingdings" pitchFamily="2" charset="2"/>
              <a:buChar char="Ø"/>
            </a:pPr>
            <a:r>
              <a:rPr lang="en-US" sz="2000"/>
              <a:t>Indikator outcome meliputi akses kelompok target, kegunaan, dan kepuasan dalam menerima bantuan. </a:t>
            </a:r>
          </a:p>
        </p:txBody>
      </p:sp>
    </p:spTree>
    <p:extLst>
      <p:ext uri="{BB962C8B-B14F-4D97-AF65-F5344CB8AC3E}">
        <p14:creationId xmlns:p14="http://schemas.microsoft.com/office/powerpoint/2010/main" val="414963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38EDEA7-1CD5-482C-AB73-9C7FD4A5A0D3}" type="slidenum">
              <a:rPr lang="id-ID" smtClean="0"/>
              <a:pPr/>
              <a:t>2</a:t>
            </a:fld>
            <a:endParaRPr lang="id-ID"/>
          </a:p>
        </p:txBody>
      </p:sp>
      <p:sp>
        <p:nvSpPr>
          <p:cNvPr id="5" name="Title 3"/>
          <p:cNvSpPr>
            <a:spLocks noGrp="1"/>
          </p:cNvSpPr>
          <p:nvPr>
            <p:ph type="title"/>
          </p:nvPr>
        </p:nvSpPr>
        <p:spPr>
          <a:xfrm>
            <a:off x="1524000" y="260648"/>
            <a:ext cx="9166951" cy="792088"/>
          </a:xfrm>
        </p:spPr>
        <p:txBody>
          <a:bodyPr>
            <a:normAutofit/>
          </a:bodyPr>
          <a:lstStyle/>
          <a:p>
            <a:r>
              <a:rPr lang="en-US" sz="3600" cap="small"/>
              <a:t>1. Pengertian Monitoring dan Evaluasi</a:t>
            </a:r>
            <a:endParaRPr lang="en-US" sz="3600" cap="small" dirty="0"/>
          </a:p>
        </p:txBody>
      </p:sp>
      <p:sp>
        <p:nvSpPr>
          <p:cNvPr id="6" name="Rectangle 5"/>
          <p:cNvSpPr/>
          <p:nvPr/>
        </p:nvSpPr>
        <p:spPr>
          <a:xfrm>
            <a:off x="1847528" y="1443841"/>
            <a:ext cx="8352928" cy="3901068"/>
          </a:xfrm>
          <a:prstGeom prst="rect">
            <a:avLst/>
          </a:prstGeom>
        </p:spPr>
        <p:txBody>
          <a:bodyPr wrap="square">
            <a:spAutoFit/>
          </a:bodyPr>
          <a:lstStyle/>
          <a:p>
            <a:pPr marL="285750" indent="-285750">
              <a:lnSpc>
                <a:spcPct val="125000"/>
              </a:lnSpc>
              <a:spcAft>
                <a:spcPts val="900"/>
              </a:spcAft>
              <a:buClr>
                <a:schemeClr val="accent3">
                  <a:lumMod val="75000"/>
                </a:schemeClr>
              </a:buClr>
              <a:buFont typeface="Wingdings" pitchFamily="2" charset="2"/>
              <a:buChar char=""/>
            </a:pPr>
            <a:r>
              <a:rPr lang="en-US" sz="2400"/>
              <a:t>MONEV secara </a:t>
            </a:r>
            <a:r>
              <a:rPr lang="en-US" sz="2400"/>
              <a:t>luas diakui sebagai suatu elemen yang krusial dalam pengelolaan dan </a:t>
            </a:r>
            <a:r>
              <a:rPr lang="en-US" sz="2400"/>
              <a:t>implementasi program </a:t>
            </a:r>
            <a:r>
              <a:rPr lang="en-US" sz="2400"/>
              <a:t>dan kebijakan </a:t>
            </a:r>
            <a:r>
              <a:rPr lang="en-US" sz="2400"/>
              <a:t>dalam organisasi. </a:t>
            </a:r>
            <a:endParaRPr lang="en-US" sz="2400"/>
          </a:p>
          <a:p>
            <a:pPr marL="285750" indent="-285750">
              <a:lnSpc>
                <a:spcPct val="125000"/>
              </a:lnSpc>
              <a:spcAft>
                <a:spcPts val="900"/>
              </a:spcAft>
              <a:buClr>
                <a:schemeClr val="accent3">
                  <a:lumMod val="75000"/>
                </a:schemeClr>
              </a:buClr>
              <a:buFont typeface="Wingdings" pitchFamily="2" charset="2"/>
              <a:buChar char=""/>
            </a:pPr>
            <a:r>
              <a:rPr lang="en-US" sz="2400"/>
              <a:t>Penggunaan informasi atau temuan dari hasil MONEV selama dan sesudah pelaksanaan program dapat </a:t>
            </a:r>
            <a:r>
              <a:rPr lang="en-US" sz="2400"/>
              <a:t>dilihat sebagai hal pokok </a:t>
            </a:r>
            <a:r>
              <a:rPr lang="en-US" sz="2400"/>
              <a:t>dari sistem </a:t>
            </a:r>
            <a:r>
              <a:rPr lang="en-US" sz="2400"/>
              <a:t>pelaporan dan </a:t>
            </a:r>
            <a:r>
              <a:rPr lang="en-US" sz="2400"/>
              <a:t>akuntabilitas dalam </a:t>
            </a:r>
            <a:r>
              <a:rPr lang="en-US" sz="2400"/>
              <a:t>menunjukkan </a:t>
            </a:r>
            <a:r>
              <a:rPr lang="en-US" sz="2400"/>
              <a:t>kinerja, </a:t>
            </a:r>
            <a:r>
              <a:rPr lang="en-US" sz="2400"/>
              <a:t>dan atau untuk belajar dari pengalaman </a:t>
            </a:r>
            <a:r>
              <a:rPr lang="en-US" sz="2400"/>
              <a:t>untuk meningkatkan kinerja di </a:t>
            </a:r>
            <a:r>
              <a:rPr lang="en-US" sz="2400"/>
              <a:t>masa </a:t>
            </a:r>
            <a:r>
              <a:rPr lang="en-US" sz="2400"/>
              <a:t>depan. </a:t>
            </a:r>
            <a:endParaRPr lang="en-US" sz="2400"/>
          </a:p>
        </p:txBody>
      </p:sp>
    </p:spTree>
    <p:extLst>
      <p:ext uri="{BB962C8B-B14F-4D97-AF65-F5344CB8AC3E}">
        <p14:creationId xmlns:p14="http://schemas.microsoft.com/office/powerpoint/2010/main" val="15977684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38EDEA7-1CD5-482C-AB73-9C7FD4A5A0D3}" type="slidenum">
              <a:rPr lang="id-ID" smtClean="0"/>
              <a:pPr/>
              <a:t>3</a:t>
            </a:fld>
            <a:endParaRPr lang="id-ID"/>
          </a:p>
        </p:txBody>
      </p:sp>
      <p:sp>
        <p:nvSpPr>
          <p:cNvPr id="5" name="Title 3"/>
          <p:cNvSpPr>
            <a:spLocks noGrp="1"/>
          </p:cNvSpPr>
          <p:nvPr>
            <p:ph type="title"/>
          </p:nvPr>
        </p:nvSpPr>
        <p:spPr>
          <a:xfrm>
            <a:off x="1524000" y="260648"/>
            <a:ext cx="9166951" cy="792088"/>
          </a:xfrm>
        </p:spPr>
        <p:txBody>
          <a:bodyPr>
            <a:normAutofit/>
          </a:bodyPr>
          <a:lstStyle/>
          <a:p>
            <a:r>
              <a:rPr lang="en-US" sz="3600" cap="small"/>
              <a:t>1. Pengertian Monitoring dan Evaluasi</a:t>
            </a:r>
            <a:endParaRPr lang="en-US" sz="3600" cap="small" dirty="0"/>
          </a:p>
        </p:txBody>
      </p:sp>
      <p:sp>
        <p:nvSpPr>
          <p:cNvPr id="6" name="Rectangle 5"/>
          <p:cNvSpPr/>
          <p:nvPr/>
        </p:nvSpPr>
        <p:spPr>
          <a:xfrm>
            <a:off x="1847528" y="1221002"/>
            <a:ext cx="8352928" cy="553998"/>
          </a:xfrm>
          <a:prstGeom prst="rect">
            <a:avLst/>
          </a:prstGeom>
        </p:spPr>
        <p:txBody>
          <a:bodyPr wrap="square">
            <a:spAutoFit/>
          </a:bodyPr>
          <a:lstStyle/>
          <a:p>
            <a:pPr marL="285750" indent="-285750">
              <a:lnSpc>
                <a:spcPct val="125000"/>
              </a:lnSpc>
              <a:spcAft>
                <a:spcPts val="900"/>
              </a:spcAft>
              <a:buClr>
                <a:schemeClr val="accent3">
                  <a:lumMod val="75000"/>
                </a:schemeClr>
              </a:buClr>
              <a:buFont typeface="Wingdings" pitchFamily="2" charset="2"/>
              <a:buChar char=""/>
            </a:pPr>
            <a:r>
              <a:rPr lang="en-US" sz="2400"/>
              <a:t>SIKLUS PROGRAM</a:t>
            </a:r>
            <a:endParaRPr lang="en-US" sz="2400"/>
          </a:p>
        </p:txBody>
      </p:sp>
      <p:sp>
        <p:nvSpPr>
          <p:cNvPr id="4" name="Oval 3"/>
          <p:cNvSpPr/>
          <p:nvPr/>
        </p:nvSpPr>
        <p:spPr>
          <a:xfrm>
            <a:off x="5159896" y="1916832"/>
            <a:ext cx="2304256" cy="93688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PERENCANAAN PROGRAM</a:t>
            </a:r>
            <a:endParaRPr lang="en-US"/>
          </a:p>
        </p:txBody>
      </p:sp>
      <p:sp>
        <p:nvSpPr>
          <p:cNvPr id="7" name="Oval 6"/>
          <p:cNvSpPr/>
          <p:nvPr/>
        </p:nvSpPr>
        <p:spPr>
          <a:xfrm>
            <a:off x="7464152" y="3212976"/>
            <a:ext cx="2304256" cy="93688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IMPLEMENTASIPROGRAM</a:t>
            </a:r>
            <a:endParaRPr lang="en-US"/>
          </a:p>
        </p:txBody>
      </p:sp>
      <p:sp>
        <p:nvSpPr>
          <p:cNvPr id="8" name="Oval 7"/>
          <p:cNvSpPr/>
          <p:nvPr/>
        </p:nvSpPr>
        <p:spPr>
          <a:xfrm>
            <a:off x="5159896" y="4580348"/>
            <a:ext cx="2304256" cy="93688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MONITORING PROGRAM</a:t>
            </a:r>
            <a:endParaRPr lang="en-US"/>
          </a:p>
        </p:txBody>
      </p:sp>
      <p:sp>
        <p:nvSpPr>
          <p:cNvPr id="9" name="Oval 8"/>
          <p:cNvSpPr/>
          <p:nvPr/>
        </p:nvSpPr>
        <p:spPr>
          <a:xfrm>
            <a:off x="2927648" y="3212976"/>
            <a:ext cx="2304256" cy="93688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EVALUASI PROGRAM</a:t>
            </a:r>
            <a:endParaRPr lang="en-US"/>
          </a:p>
        </p:txBody>
      </p:sp>
      <p:sp>
        <p:nvSpPr>
          <p:cNvPr id="10" name="Bent Arrow 9"/>
          <p:cNvSpPr/>
          <p:nvPr/>
        </p:nvSpPr>
        <p:spPr>
          <a:xfrm rot="5400000">
            <a:off x="7762981" y="2050052"/>
            <a:ext cx="864098" cy="1317739"/>
          </a:xfrm>
          <a:prstGeom prst="bentArrow">
            <a:avLst>
              <a:gd name="adj1" fmla="val 15624"/>
              <a:gd name="adj2" fmla="val 25000"/>
              <a:gd name="adj3" fmla="val 13897"/>
              <a:gd name="adj4" fmla="val 43750"/>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solidFill>
                <a:schemeClr val="tx1"/>
              </a:solidFill>
            </a:endParaRPr>
          </a:p>
        </p:txBody>
      </p:sp>
      <p:sp>
        <p:nvSpPr>
          <p:cNvPr id="16" name="Bent Arrow 15"/>
          <p:cNvSpPr/>
          <p:nvPr/>
        </p:nvSpPr>
        <p:spPr>
          <a:xfrm rot="16200000">
            <a:off x="3996969" y="3994269"/>
            <a:ext cx="864098" cy="1317739"/>
          </a:xfrm>
          <a:prstGeom prst="bentArrow">
            <a:avLst>
              <a:gd name="adj1" fmla="val 15624"/>
              <a:gd name="adj2" fmla="val 25000"/>
              <a:gd name="adj3" fmla="val 13897"/>
              <a:gd name="adj4" fmla="val 43750"/>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solidFill>
                <a:schemeClr val="tx1"/>
              </a:solidFill>
            </a:endParaRPr>
          </a:p>
        </p:txBody>
      </p:sp>
      <p:sp>
        <p:nvSpPr>
          <p:cNvPr id="17" name="Bent Arrow 16"/>
          <p:cNvSpPr/>
          <p:nvPr/>
        </p:nvSpPr>
        <p:spPr>
          <a:xfrm rot="10800000">
            <a:off x="7536159" y="4221087"/>
            <a:ext cx="1152129" cy="1060349"/>
          </a:xfrm>
          <a:prstGeom prst="bentArrow">
            <a:avLst>
              <a:gd name="adj1" fmla="val 13413"/>
              <a:gd name="adj2" fmla="val 25000"/>
              <a:gd name="adj3" fmla="val 13897"/>
              <a:gd name="adj4" fmla="val 43750"/>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solidFill>
                <a:schemeClr val="tx1"/>
              </a:solidFill>
            </a:endParaRPr>
          </a:p>
        </p:txBody>
      </p:sp>
      <p:sp>
        <p:nvSpPr>
          <p:cNvPr id="19" name="Bent Arrow 18"/>
          <p:cNvSpPr/>
          <p:nvPr/>
        </p:nvSpPr>
        <p:spPr>
          <a:xfrm>
            <a:off x="3872462" y="2099949"/>
            <a:ext cx="1152129" cy="1060349"/>
          </a:xfrm>
          <a:prstGeom prst="bentArrow">
            <a:avLst>
              <a:gd name="adj1" fmla="val 13413"/>
              <a:gd name="adj2" fmla="val 25000"/>
              <a:gd name="adj3" fmla="val 13897"/>
              <a:gd name="adj4" fmla="val 43750"/>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0172250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38EDEA7-1CD5-482C-AB73-9C7FD4A5A0D3}" type="slidenum">
              <a:rPr lang="id-ID" smtClean="0"/>
              <a:pPr/>
              <a:t>4</a:t>
            </a:fld>
            <a:endParaRPr lang="id-ID"/>
          </a:p>
        </p:txBody>
      </p:sp>
      <p:sp>
        <p:nvSpPr>
          <p:cNvPr id="5" name="Title 3"/>
          <p:cNvSpPr>
            <a:spLocks noGrp="1"/>
          </p:cNvSpPr>
          <p:nvPr>
            <p:ph type="title"/>
          </p:nvPr>
        </p:nvSpPr>
        <p:spPr>
          <a:xfrm>
            <a:off x="1524000" y="260648"/>
            <a:ext cx="9166951" cy="792088"/>
          </a:xfrm>
        </p:spPr>
        <p:txBody>
          <a:bodyPr>
            <a:normAutofit/>
          </a:bodyPr>
          <a:lstStyle/>
          <a:p>
            <a:r>
              <a:rPr lang="en-US" sz="3600" cap="small"/>
              <a:t>1. Pengertian Monitoring dan Evaluasi</a:t>
            </a:r>
            <a:endParaRPr lang="en-US" sz="3600" cap="small" dirty="0"/>
          </a:p>
        </p:txBody>
      </p:sp>
      <p:sp>
        <p:nvSpPr>
          <p:cNvPr id="6" name="Rectangle 5"/>
          <p:cNvSpPr/>
          <p:nvPr/>
        </p:nvSpPr>
        <p:spPr>
          <a:xfrm>
            <a:off x="1631504" y="1162386"/>
            <a:ext cx="8352928" cy="630942"/>
          </a:xfrm>
          <a:prstGeom prst="rect">
            <a:avLst/>
          </a:prstGeom>
        </p:spPr>
        <p:txBody>
          <a:bodyPr wrap="square">
            <a:spAutoFit/>
          </a:bodyPr>
          <a:lstStyle/>
          <a:p>
            <a:pPr marL="285750" indent="-285750">
              <a:lnSpc>
                <a:spcPct val="125000"/>
              </a:lnSpc>
              <a:spcAft>
                <a:spcPts val="900"/>
              </a:spcAft>
              <a:buClr>
                <a:schemeClr val="accent3">
                  <a:lumMod val="75000"/>
                </a:schemeClr>
              </a:buClr>
              <a:buFont typeface="Wingdings" pitchFamily="2" charset="2"/>
              <a:buChar char=""/>
            </a:pPr>
            <a:r>
              <a:rPr lang="en-US" sz="2800">
                <a:solidFill>
                  <a:schemeClr val="accent3">
                    <a:lumMod val="75000"/>
                  </a:schemeClr>
                </a:solidFill>
                <a:latin typeface="Tw Cen MT Condensed Extra Bold" pitchFamily="34" charset="0"/>
              </a:rPr>
              <a:t>Perbedaan Monitoring Dan Evaluasi</a:t>
            </a:r>
            <a:endParaRPr lang="en-US" sz="2800">
              <a:solidFill>
                <a:schemeClr val="accent3">
                  <a:lumMod val="75000"/>
                </a:schemeClr>
              </a:solidFill>
              <a:latin typeface="Tw Cen MT Condensed Extra Bold" pitchFamily="34" charset="0"/>
            </a:endParaRPr>
          </a:p>
        </p:txBody>
      </p:sp>
      <p:sp>
        <p:nvSpPr>
          <p:cNvPr id="7" name="Rectangle 6"/>
          <p:cNvSpPr/>
          <p:nvPr/>
        </p:nvSpPr>
        <p:spPr>
          <a:xfrm>
            <a:off x="1991544" y="1844825"/>
            <a:ext cx="8352928" cy="3979551"/>
          </a:xfrm>
          <a:prstGeom prst="rect">
            <a:avLst/>
          </a:prstGeom>
        </p:spPr>
        <p:txBody>
          <a:bodyPr wrap="square">
            <a:spAutoFit/>
          </a:bodyPr>
          <a:lstStyle/>
          <a:p>
            <a:pPr marL="342900" indent="-342900">
              <a:lnSpc>
                <a:spcPct val="110000"/>
              </a:lnSpc>
              <a:spcAft>
                <a:spcPts val="900"/>
              </a:spcAft>
              <a:buClr>
                <a:schemeClr val="accent3">
                  <a:lumMod val="75000"/>
                </a:schemeClr>
              </a:buClr>
              <a:buFont typeface="Wingdings" pitchFamily="2" charset="2"/>
              <a:buChar char="Ø"/>
            </a:pPr>
            <a:r>
              <a:rPr lang="en-US" sz="2400"/>
              <a:t>Meskipun </a:t>
            </a:r>
            <a:r>
              <a:rPr lang="en-US" sz="2400"/>
              <a:t>sangat erat kaitannya, akan tetapi monitoring dan evaluasi tidak boleh dicampuradukkan satu sama lain.</a:t>
            </a:r>
          </a:p>
          <a:p>
            <a:pPr marL="342900" indent="-342900">
              <a:lnSpc>
                <a:spcPct val="110000"/>
              </a:lnSpc>
              <a:spcAft>
                <a:spcPts val="900"/>
              </a:spcAft>
              <a:buClr>
                <a:schemeClr val="accent3">
                  <a:lumMod val="75000"/>
                </a:schemeClr>
              </a:buClr>
              <a:buFont typeface="Wingdings" pitchFamily="2" charset="2"/>
              <a:buChar char="Ø"/>
            </a:pPr>
            <a:r>
              <a:rPr lang="en-US" sz="2400" b="1"/>
              <a:t>Monitoring</a:t>
            </a:r>
            <a:r>
              <a:rPr lang="en-US" sz="2400"/>
              <a:t> </a:t>
            </a:r>
            <a:r>
              <a:rPr lang="en-US" sz="2400"/>
              <a:t>adalah sesuatu </a:t>
            </a:r>
            <a:r>
              <a:rPr lang="en-US" sz="2400"/>
              <a:t>penilaian (assesment) </a:t>
            </a:r>
            <a:r>
              <a:rPr lang="en-US" sz="2400" u="sng"/>
              <a:t>yang </a:t>
            </a:r>
            <a:r>
              <a:rPr lang="en-US" sz="2400" u="sng"/>
              <a:t>rutin </a:t>
            </a:r>
            <a:r>
              <a:rPr lang="en-US" sz="2400"/>
              <a:t>(harian) </a:t>
            </a:r>
            <a:r>
              <a:rPr lang="en-US" sz="2400"/>
              <a:t>terkait aktivitas dan perkembangan yang sedang berlangsung, sementara </a:t>
            </a:r>
            <a:r>
              <a:rPr lang="en-US" sz="2400" b="1"/>
              <a:t>evaluasi</a:t>
            </a:r>
            <a:r>
              <a:rPr lang="en-US" sz="2400"/>
              <a:t> adalah penilaian yang </a:t>
            </a:r>
            <a:r>
              <a:rPr lang="en-US" sz="2400" u="sng"/>
              <a:t>bersifat periodik </a:t>
            </a:r>
            <a:r>
              <a:rPr lang="en-US" sz="2400"/>
              <a:t>terkait semua pencapaian.</a:t>
            </a:r>
          </a:p>
          <a:p>
            <a:pPr marL="342900" indent="-342900">
              <a:lnSpc>
                <a:spcPct val="110000"/>
              </a:lnSpc>
              <a:spcAft>
                <a:spcPts val="900"/>
              </a:spcAft>
              <a:buClr>
                <a:schemeClr val="accent3">
                  <a:lumMod val="75000"/>
                </a:schemeClr>
              </a:buClr>
              <a:buFont typeface="Wingdings" pitchFamily="2" charset="2"/>
              <a:buChar char="Ø"/>
            </a:pPr>
            <a:r>
              <a:rPr lang="en-US" sz="2400" b="1"/>
              <a:t>Monitoring</a:t>
            </a:r>
            <a:r>
              <a:rPr lang="en-US" sz="2400"/>
              <a:t> </a:t>
            </a:r>
            <a:r>
              <a:rPr lang="en-US" sz="2400"/>
              <a:t>melihat pada apa yang sedang dilakukan, sementara </a:t>
            </a:r>
            <a:r>
              <a:rPr lang="en-US" sz="2400" b="1"/>
              <a:t>evaluasi</a:t>
            </a:r>
            <a:r>
              <a:rPr lang="en-US" sz="2400"/>
              <a:t> memeriksa apa yang sudah dicapai atau </a:t>
            </a:r>
            <a:r>
              <a:rPr lang="en-US" sz="2400"/>
              <a:t>apa dampak </a:t>
            </a:r>
            <a:r>
              <a:rPr lang="en-US" sz="2400"/>
              <a:t>yang sudah berhasil dibuat.</a:t>
            </a:r>
          </a:p>
        </p:txBody>
      </p:sp>
    </p:spTree>
    <p:extLst>
      <p:ext uri="{BB962C8B-B14F-4D97-AF65-F5344CB8AC3E}">
        <p14:creationId xmlns:p14="http://schemas.microsoft.com/office/powerpoint/2010/main" val="15927810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38EDEA7-1CD5-482C-AB73-9C7FD4A5A0D3}" type="slidenum">
              <a:rPr lang="id-ID" smtClean="0"/>
              <a:pPr/>
              <a:t>5</a:t>
            </a:fld>
            <a:endParaRPr lang="id-ID"/>
          </a:p>
        </p:txBody>
      </p:sp>
      <p:sp>
        <p:nvSpPr>
          <p:cNvPr id="5" name="Title 3"/>
          <p:cNvSpPr>
            <a:spLocks noGrp="1"/>
          </p:cNvSpPr>
          <p:nvPr>
            <p:ph type="title"/>
          </p:nvPr>
        </p:nvSpPr>
        <p:spPr>
          <a:xfrm>
            <a:off x="1524000" y="260648"/>
            <a:ext cx="9166951" cy="792088"/>
          </a:xfrm>
        </p:spPr>
        <p:txBody>
          <a:bodyPr>
            <a:normAutofit/>
          </a:bodyPr>
          <a:lstStyle/>
          <a:p>
            <a:r>
              <a:rPr lang="en-US" sz="3600" cap="small"/>
              <a:t>1. Pengertian Monitoring dan Evaluasi</a:t>
            </a:r>
            <a:endParaRPr lang="en-US" sz="3600" cap="small" dirty="0"/>
          </a:p>
        </p:txBody>
      </p:sp>
      <p:sp>
        <p:nvSpPr>
          <p:cNvPr id="6" name="Rectangle 5"/>
          <p:cNvSpPr/>
          <p:nvPr/>
        </p:nvSpPr>
        <p:spPr>
          <a:xfrm>
            <a:off x="1631504" y="1162386"/>
            <a:ext cx="8352928" cy="630942"/>
          </a:xfrm>
          <a:prstGeom prst="rect">
            <a:avLst/>
          </a:prstGeom>
        </p:spPr>
        <p:txBody>
          <a:bodyPr wrap="square">
            <a:spAutoFit/>
          </a:bodyPr>
          <a:lstStyle/>
          <a:p>
            <a:pPr marL="285750" indent="-285750">
              <a:lnSpc>
                <a:spcPct val="125000"/>
              </a:lnSpc>
              <a:spcAft>
                <a:spcPts val="900"/>
              </a:spcAft>
              <a:buClr>
                <a:schemeClr val="accent3">
                  <a:lumMod val="75000"/>
                </a:schemeClr>
              </a:buClr>
              <a:buFont typeface="Wingdings" pitchFamily="2" charset="2"/>
              <a:buChar char=""/>
            </a:pPr>
            <a:r>
              <a:rPr lang="en-US" sz="2800">
                <a:solidFill>
                  <a:schemeClr val="accent3">
                    <a:lumMod val="75000"/>
                  </a:schemeClr>
                </a:solidFill>
                <a:latin typeface="Tw Cen MT Condensed Extra Bold" pitchFamily="34" charset="0"/>
              </a:rPr>
              <a:t>Perbedaan Monitoring Dan Evaluasi</a:t>
            </a:r>
            <a:endParaRPr lang="en-US" sz="2800">
              <a:solidFill>
                <a:schemeClr val="accent3">
                  <a:lumMod val="75000"/>
                </a:schemeClr>
              </a:solidFill>
              <a:latin typeface="Tw Cen MT Condensed Extra Bold" pitchFamily="34" charset="0"/>
            </a:endParaRPr>
          </a:p>
        </p:txBody>
      </p:sp>
      <p:sp>
        <p:nvSpPr>
          <p:cNvPr id="7" name="Rectangle 6"/>
          <p:cNvSpPr/>
          <p:nvPr/>
        </p:nvSpPr>
        <p:spPr>
          <a:xfrm>
            <a:off x="1847528" y="1795396"/>
            <a:ext cx="8640960" cy="4639732"/>
          </a:xfrm>
          <a:prstGeom prst="rect">
            <a:avLst/>
          </a:prstGeom>
        </p:spPr>
        <p:txBody>
          <a:bodyPr wrap="square">
            <a:spAutoFit/>
          </a:bodyPr>
          <a:lstStyle/>
          <a:p>
            <a:pPr marL="342900" indent="-342900">
              <a:spcAft>
                <a:spcPts val="900"/>
              </a:spcAft>
              <a:buClr>
                <a:schemeClr val="accent3">
                  <a:lumMod val="75000"/>
                </a:schemeClr>
              </a:buClr>
              <a:buFont typeface="Wingdings" pitchFamily="2" charset="2"/>
              <a:buChar char="Ø"/>
            </a:pPr>
            <a:r>
              <a:rPr lang="en-US" sz="2400" b="1"/>
              <a:t>Monitoring:</a:t>
            </a:r>
            <a:r>
              <a:rPr lang="en-US" sz="2400"/>
              <a:t> </a:t>
            </a:r>
            <a:r>
              <a:rPr lang="en-US" sz="2400" u="sng"/>
              <a:t>fungsi kontinyu dengan menggunakan pengumpulan data secara sistematik terhadap indikator tertentu </a:t>
            </a:r>
            <a:r>
              <a:rPr lang="en-US" sz="2400"/>
              <a:t>untuk menginformasikan kepada manajemen maupun </a:t>
            </a:r>
            <a:r>
              <a:rPr lang="en-US" sz="2400" i="1"/>
              <a:t>stakeholder</a:t>
            </a:r>
            <a:r>
              <a:rPr lang="en-US" sz="2400"/>
              <a:t> utama tentang suatu kegiatan yang sedang berlangsung dalam hal perkembangan dan pencapaian hasil dalam penggunaan dana maupun bantuan.</a:t>
            </a:r>
          </a:p>
          <a:p>
            <a:pPr marL="342900" indent="-342900">
              <a:spcAft>
                <a:spcPts val="900"/>
              </a:spcAft>
              <a:buClr>
                <a:schemeClr val="accent3">
                  <a:lumMod val="75000"/>
                </a:schemeClr>
              </a:buClr>
              <a:buFont typeface="Wingdings" pitchFamily="2" charset="2"/>
              <a:buChar char="Ø"/>
            </a:pPr>
            <a:r>
              <a:rPr lang="en-US" sz="2400" b="1"/>
              <a:t>Evaluasi:</a:t>
            </a:r>
            <a:r>
              <a:rPr lang="en-US" sz="2400"/>
              <a:t> </a:t>
            </a:r>
            <a:r>
              <a:rPr lang="en-US" sz="2400" u="sng"/>
              <a:t>penilaian secara sistematik dan objektif </a:t>
            </a:r>
            <a:r>
              <a:rPr lang="en-US" sz="2400"/>
              <a:t>terhadap kegiatan, program atau kebijakan yang sedang berjalan atau yang sudah selesai dilaksanakan (terkait dengan desain, implementasi, dan hasilnya). Tujuannya adalah untuk menentukan relevansi dan pemenuhan tujuan, misalnya efisiensi, efektifitas, dampak, dan sustainabilitasnya.</a:t>
            </a:r>
            <a:endParaRPr lang="en-US" sz="2400"/>
          </a:p>
        </p:txBody>
      </p:sp>
    </p:spTree>
    <p:extLst>
      <p:ext uri="{BB962C8B-B14F-4D97-AF65-F5344CB8AC3E}">
        <p14:creationId xmlns:p14="http://schemas.microsoft.com/office/powerpoint/2010/main" val="1641877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38EDEA7-1CD5-482C-AB73-9C7FD4A5A0D3}" type="slidenum">
              <a:rPr lang="id-ID" smtClean="0"/>
              <a:pPr/>
              <a:t>6</a:t>
            </a:fld>
            <a:endParaRPr lang="id-ID"/>
          </a:p>
        </p:txBody>
      </p:sp>
      <p:sp>
        <p:nvSpPr>
          <p:cNvPr id="5" name="Title 3"/>
          <p:cNvSpPr>
            <a:spLocks noGrp="1"/>
          </p:cNvSpPr>
          <p:nvPr>
            <p:ph type="title"/>
          </p:nvPr>
        </p:nvSpPr>
        <p:spPr>
          <a:xfrm>
            <a:off x="1524000" y="260648"/>
            <a:ext cx="9166951" cy="792088"/>
          </a:xfrm>
        </p:spPr>
        <p:txBody>
          <a:bodyPr>
            <a:normAutofit/>
          </a:bodyPr>
          <a:lstStyle/>
          <a:p>
            <a:r>
              <a:rPr lang="en-US" sz="3600" cap="small"/>
              <a:t>2. Fungsi Monev</a:t>
            </a:r>
            <a:endParaRPr lang="en-US" sz="3600" cap="small" dirty="0"/>
          </a:p>
        </p:txBody>
      </p:sp>
      <p:sp>
        <p:nvSpPr>
          <p:cNvPr id="6" name="Rectangle 5"/>
          <p:cNvSpPr/>
          <p:nvPr/>
        </p:nvSpPr>
        <p:spPr>
          <a:xfrm>
            <a:off x="1525924" y="1009785"/>
            <a:ext cx="8352928" cy="553998"/>
          </a:xfrm>
          <a:prstGeom prst="rect">
            <a:avLst/>
          </a:prstGeom>
        </p:spPr>
        <p:txBody>
          <a:bodyPr wrap="square">
            <a:spAutoFit/>
          </a:bodyPr>
          <a:lstStyle/>
          <a:p>
            <a:pPr marL="285750" indent="-285750">
              <a:lnSpc>
                <a:spcPct val="125000"/>
              </a:lnSpc>
              <a:spcAft>
                <a:spcPts val="900"/>
              </a:spcAft>
              <a:buClr>
                <a:schemeClr val="accent3">
                  <a:lumMod val="75000"/>
                </a:schemeClr>
              </a:buClr>
              <a:buFont typeface="Wingdings" pitchFamily="2" charset="2"/>
              <a:buChar char=""/>
            </a:pPr>
            <a:r>
              <a:rPr lang="en-US" sz="2400"/>
              <a:t>SIKLUS PERENCANAAN ITB</a:t>
            </a:r>
            <a:endParaRPr lang="en-US" sz="2400"/>
          </a:p>
        </p:txBody>
      </p:sp>
      <p:pic>
        <p:nvPicPr>
          <p:cNvPr id="13" name="Picture 2"/>
          <p:cNvPicPr>
            <a:picLocks noChangeAspect="1" noChangeArrowheads="1"/>
          </p:cNvPicPr>
          <p:nvPr/>
        </p:nvPicPr>
        <p:blipFill>
          <a:blip r:embed="rId2"/>
          <a:srcRect/>
          <a:stretch>
            <a:fillRect/>
          </a:stretch>
        </p:blipFill>
        <p:spPr bwMode="auto">
          <a:xfrm>
            <a:off x="3167042" y="1592361"/>
            <a:ext cx="7286676" cy="5194995"/>
          </a:xfrm>
          <a:prstGeom prst="rect">
            <a:avLst/>
          </a:prstGeom>
          <a:noFill/>
          <a:ln w="9525">
            <a:noFill/>
            <a:miter lim="800000"/>
            <a:headEnd/>
            <a:tailEnd/>
          </a:ln>
          <a:effectLst/>
        </p:spPr>
      </p:pic>
      <p:cxnSp>
        <p:nvCxnSpPr>
          <p:cNvPr id="14" name="Straight Arrow Connector 13"/>
          <p:cNvCxnSpPr/>
          <p:nvPr/>
        </p:nvCxnSpPr>
        <p:spPr>
          <a:xfrm rot="5400000">
            <a:off x="6166644" y="1500173"/>
            <a:ext cx="285752" cy="1588"/>
          </a:xfrm>
          <a:prstGeom prst="straightConnector1">
            <a:avLst/>
          </a:prstGeom>
          <a:ln w="19050">
            <a:solidFill>
              <a:schemeClr val="tx1"/>
            </a:solidFill>
            <a:headEnd type="none" w="med" len="med"/>
            <a:tailEnd type="triangle" w="med" len="lg"/>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524496" y="1000109"/>
            <a:ext cx="1500198" cy="408623"/>
          </a:xfrm>
          <a:prstGeom prst="roundRect">
            <a:avLst/>
          </a:prstGeom>
          <a:solidFill>
            <a:srgbClr val="B7ECFF"/>
          </a:solidFill>
        </p:spPr>
        <p:txBody>
          <a:bodyPr wrap="square" rtlCol="0">
            <a:spAutoFit/>
          </a:bodyPr>
          <a:lstStyle/>
          <a:p>
            <a:pPr algn="ctr"/>
            <a:r>
              <a:rPr lang="id-ID">
                <a:latin typeface="Tw Cen MT" pitchFamily="34" charset="0"/>
              </a:rPr>
              <a:t>RENIP ITB</a:t>
            </a:r>
            <a:endParaRPr lang="id-ID">
              <a:latin typeface="Tw Cen MT" pitchFamily="34" charset="0"/>
            </a:endParaRPr>
          </a:p>
        </p:txBody>
      </p:sp>
      <p:sp>
        <p:nvSpPr>
          <p:cNvPr id="18" name="TextBox 17"/>
          <p:cNvSpPr txBox="1"/>
          <p:nvPr/>
        </p:nvSpPr>
        <p:spPr>
          <a:xfrm>
            <a:off x="7024695" y="1049522"/>
            <a:ext cx="955711" cy="307777"/>
          </a:xfrm>
          <a:prstGeom prst="rect">
            <a:avLst/>
          </a:prstGeom>
          <a:noFill/>
        </p:spPr>
        <p:txBody>
          <a:bodyPr wrap="none" rtlCol="0">
            <a:spAutoFit/>
          </a:bodyPr>
          <a:lstStyle/>
          <a:p>
            <a:r>
              <a:rPr lang="id-ID" sz="1400" b="1">
                <a:solidFill>
                  <a:schemeClr val="accent5">
                    <a:lumMod val="75000"/>
                  </a:schemeClr>
                </a:solidFill>
              </a:rPr>
              <a:t>20 THNAN</a:t>
            </a:r>
            <a:endParaRPr lang="id-ID" sz="1400" b="1">
              <a:solidFill>
                <a:schemeClr val="accent5">
                  <a:lumMod val="75000"/>
                </a:schemeClr>
              </a:solidFill>
            </a:endParaRPr>
          </a:p>
        </p:txBody>
      </p:sp>
      <p:sp>
        <p:nvSpPr>
          <p:cNvPr id="20" name="TextBox 19"/>
          <p:cNvSpPr txBox="1"/>
          <p:nvPr/>
        </p:nvSpPr>
        <p:spPr>
          <a:xfrm>
            <a:off x="8589248" y="2001034"/>
            <a:ext cx="864339" cy="307777"/>
          </a:xfrm>
          <a:prstGeom prst="rect">
            <a:avLst/>
          </a:prstGeom>
          <a:noFill/>
        </p:spPr>
        <p:txBody>
          <a:bodyPr wrap="none" rtlCol="0">
            <a:spAutoFit/>
          </a:bodyPr>
          <a:lstStyle/>
          <a:p>
            <a:r>
              <a:rPr lang="id-ID" sz="1400" b="1">
                <a:solidFill>
                  <a:schemeClr val="accent5">
                    <a:lumMod val="75000"/>
                  </a:schemeClr>
                </a:solidFill>
              </a:rPr>
              <a:t>5 THNAN</a:t>
            </a:r>
            <a:endParaRPr lang="id-ID" sz="1400" b="1">
              <a:solidFill>
                <a:schemeClr val="accent5">
                  <a:lumMod val="75000"/>
                </a:schemeClr>
              </a:solidFill>
            </a:endParaRPr>
          </a:p>
        </p:txBody>
      </p:sp>
      <p:sp>
        <p:nvSpPr>
          <p:cNvPr id="21" name="Right Brace 20"/>
          <p:cNvSpPr/>
          <p:nvPr/>
        </p:nvSpPr>
        <p:spPr>
          <a:xfrm>
            <a:off x="8232057" y="1572405"/>
            <a:ext cx="285752" cy="1285884"/>
          </a:xfrm>
          <a:prstGeom prst="rightBrace">
            <a:avLst>
              <a:gd name="adj1" fmla="val 55926"/>
              <a:gd name="adj2" fmla="val 49341"/>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22" name="Right Brace 21"/>
          <p:cNvSpPr/>
          <p:nvPr/>
        </p:nvSpPr>
        <p:spPr>
          <a:xfrm>
            <a:off x="9382148" y="3786983"/>
            <a:ext cx="571504" cy="2928958"/>
          </a:xfrm>
          <a:prstGeom prst="rightBrace">
            <a:avLst>
              <a:gd name="adj1" fmla="val 38890"/>
              <a:gd name="adj2" fmla="val 49662"/>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23" name="TextBox 22"/>
          <p:cNvSpPr txBox="1"/>
          <p:nvPr/>
        </p:nvSpPr>
        <p:spPr>
          <a:xfrm>
            <a:off x="9876526" y="5072868"/>
            <a:ext cx="732893" cy="307777"/>
          </a:xfrm>
          <a:prstGeom prst="rect">
            <a:avLst/>
          </a:prstGeom>
          <a:noFill/>
        </p:spPr>
        <p:txBody>
          <a:bodyPr wrap="none" rtlCol="0">
            <a:spAutoFit/>
          </a:bodyPr>
          <a:lstStyle/>
          <a:p>
            <a:r>
              <a:rPr lang="id-ID" sz="1400" b="1">
                <a:solidFill>
                  <a:schemeClr val="accent5">
                    <a:lumMod val="75000"/>
                  </a:schemeClr>
                </a:solidFill>
              </a:rPr>
              <a:t>THNAN</a:t>
            </a:r>
            <a:endParaRPr lang="id-ID" sz="1400" b="1">
              <a:solidFill>
                <a:schemeClr val="accent5">
                  <a:lumMod val="75000"/>
                </a:schemeClr>
              </a:solidFill>
            </a:endParaRPr>
          </a:p>
        </p:txBody>
      </p:sp>
      <p:sp>
        <p:nvSpPr>
          <p:cNvPr id="24" name="TextBox 23"/>
          <p:cNvSpPr txBox="1"/>
          <p:nvPr/>
        </p:nvSpPr>
        <p:spPr>
          <a:xfrm>
            <a:off x="3452794" y="2215347"/>
            <a:ext cx="2000264" cy="965786"/>
          </a:xfrm>
          <a:prstGeom prst="roundRect">
            <a:avLst/>
          </a:prstGeom>
          <a:solidFill>
            <a:srgbClr val="FFC000">
              <a:alpha val="40000"/>
            </a:srgbClr>
          </a:solidFill>
        </p:spPr>
        <p:txBody>
          <a:bodyPr wrap="square" lIns="36000" tIns="36000" rIns="36000" bIns="36000" rtlCol="0" anchor="ctr" anchorCtr="0">
            <a:spAutoFit/>
          </a:bodyPr>
          <a:lstStyle/>
          <a:p>
            <a:pPr marL="179388" indent="-179388">
              <a:buFont typeface="Arial" pitchFamily="34" charset="0"/>
              <a:buChar char="•"/>
            </a:pPr>
            <a:r>
              <a:rPr lang="id-ID" sz="1300" b="1"/>
              <a:t>RENCANA AKADEMIK</a:t>
            </a:r>
          </a:p>
          <a:p>
            <a:pPr marL="179388" indent="-179388">
              <a:buFont typeface="Arial" pitchFamily="34" charset="0"/>
              <a:buChar char="•"/>
            </a:pPr>
            <a:r>
              <a:rPr lang="id-ID" sz="1300" b="1"/>
              <a:t>RENCANA STRATEGIS</a:t>
            </a:r>
          </a:p>
          <a:p>
            <a:pPr marL="179388" indent="-179388">
              <a:buFont typeface="Arial" pitchFamily="34" charset="0"/>
              <a:buChar char="•"/>
            </a:pPr>
            <a:r>
              <a:rPr lang="id-ID" sz="1300" b="1"/>
              <a:t>RENCANA INDUK FISIK (MULTIKAMPUS ITB)</a:t>
            </a:r>
            <a:endParaRPr lang="id-ID" sz="1300" b="1"/>
          </a:p>
        </p:txBody>
      </p:sp>
    </p:spTree>
    <p:extLst>
      <p:ext uri="{BB962C8B-B14F-4D97-AF65-F5344CB8AC3E}">
        <p14:creationId xmlns:p14="http://schemas.microsoft.com/office/powerpoint/2010/main" val="4920010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38EDEA7-1CD5-482C-AB73-9C7FD4A5A0D3}" type="slidenum">
              <a:rPr lang="id-ID" smtClean="0"/>
              <a:pPr/>
              <a:t>7</a:t>
            </a:fld>
            <a:endParaRPr lang="id-ID"/>
          </a:p>
        </p:txBody>
      </p:sp>
      <p:sp>
        <p:nvSpPr>
          <p:cNvPr id="5" name="Title 3"/>
          <p:cNvSpPr>
            <a:spLocks noGrp="1"/>
          </p:cNvSpPr>
          <p:nvPr>
            <p:ph type="title"/>
          </p:nvPr>
        </p:nvSpPr>
        <p:spPr>
          <a:xfrm>
            <a:off x="1524000" y="260648"/>
            <a:ext cx="9166951" cy="792088"/>
          </a:xfrm>
        </p:spPr>
        <p:txBody>
          <a:bodyPr>
            <a:normAutofit/>
          </a:bodyPr>
          <a:lstStyle/>
          <a:p>
            <a:r>
              <a:rPr lang="en-US" sz="3600" cap="small"/>
              <a:t>2. Fungsi dan Tujuan Monev</a:t>
            </a:r>
            <a:endParaRPr lang="en-US" sz="3600" cap="small" dirty="0"/>
          </a:p>
        </p:txBody>
      </p:sp>
      <p:sp>
        <p:nvSpPr>
          <p:cNvPr id="6" name="Rectangle 5"/>
          <p:cNvSpPr/>
          <p:nvPr/>
        </p:nvSpPr>
        <p:spPr>
          <a:xfrm>
            <a:off x="1525924" y="1009785"/>
            <a:ext cx="8352928" cy="553998"/>
          </a:xfrm>
          <a:prstGeom prst="rect">
            <a:avLst/>
          </a:prstGeom>
        </p:spPr>
        <p:txBody>
          <a:bodyPr wrap="square">
            <a:spAutoFit/>
          </a:bodyPr>
          <a:lstStyle/>
          <a:p>
            <a:pPr marL="285750" indent="-285750">
              <a:lnSpc>
                <a:spcPct val="125000"/>
              </a:lnSpc>
              <a:spcAft>
                <a:spcPts val="900"/>
              </a:spcAft>
              <a:buClr>
                <a:schemeClr val="accent3">
                  <a:lumMod val="75000"/>
                </a:schemeClr>
              </a:buClr>
              <a:buFont typeface="Wingdings" pitchFamily="2" charset="2"/>
              <a:buChar char=""/>
            </a:pPr>
            <a:r>
              <a:rPr lang="en-US" sz="2400">
                <a:solidFill>
                  <a:schemeClr val="accent3">
                    <a:lumMod val="75000"/>
                  </a:schemeClr>
                </a:solidFill>
                <a:latin typeface="Tw Cen MT Condensed Extra Bold" pitchFamily="34" charset="0"/>
              </a:rPr>
              <a:t>Fungsi Monitoring</a:t>
            </a:r>
            <a:endParaRPr lang="en-US" sz="2400">
              <a:solidFill>
                <a:schemeClr val="accent3">
                  <a:lumMod val="75000"/>
                </a:schemeClr>
              </a:solidFill>
              <a:latin typeface="Tw Cen MT Condensed Extra Bold" pitchFamily="34" charset="0"/>
            </a:endParaRPr>
          </a:p>
        </p:txBody>
      </p:sp>
      <p:sp>
        <p:nvSpPr>
          <p:cNvPr id="2" name="Rectangle 1"/>
          <p:cNvSpPr/>
          <p:nvPr/>
        </p:nvSpPr>
        <p:spPr>
          <a:xfrm>
            <a:off x="1885964" y="1519989"/>
            <a:ext cx="8530516" cy="4385816"/>
          </a:xfrm>
          <a:prstGeom prst="rect">
            <a:avLst/>
          </a:prstGeom>
        </p:spPr>
        <p:txBody>
          <a:bodyPr wrap="square">
            <a:spAutoFit/>
          </a:bodyPr>
          <a:lstStyle/>
          <a:p>
            <a:pPr marL="342900" indent="-342900">
              <a:lnSpc>
                <a:spcPct val="110000"/>
              </a:lnSpc>
              <a:buFont typeface="+mj-lt"/>
              <a:buAutoNum type="alphaLcPeriod"/>
            </a:pPr>
            <a:r>
              <a:rPr lang="en-US" sz="2000" b="1">
                <a:solidFill>
                  <a:srgbClr val="0072C8"/>
                </a:solidFill>
              </a:rPr>
              <a:t>Compliance </a:t>
            </a:r>
            <a:r>
              <a:rPr lang="en-US" sz="2000" b="1">
                <a:solidFill>
                  <a:srgbClr val="0072C8"/>
                </a:solidFill>
              </a:rPr>
              <a:t>(kesesuaian/kepatuhan) </a:t>
            </a:r>
            <a:endParaRPr lang="en-US" sz="2000">
              <a:solidFill>
                <a:srgbClr val="0072C8"/>
              </a:solidFill>
            </a:endParaRPr>
          </a:p>
          <a:p>
            <a:pPr lvl="1">
              <a:lnSpc>
                <a:spcPct val="110000"/>
              </a:lnSpc>
              <a:spcAft>
                <a:spcPts val="600"/>
              </a:spcAft>
            </a:pPr>
            <a:r>
              <a:rPr lang="en-US" sz="2000"/>
              <a:t>Menentukan </a:t>
            </a:r>
            <a:r>
              <a:rPr lang="en-US" sz="2000"/>
              <a:t>kesesuaian implementasi </a:t>
            </a:r>
            <a:r>
              <a:rPr lang="en-US" sz="2000"/>
              <a:t>kebijakan </a:t>
            </a:r>
            <a:r>
              <a:rPr lang="en-US" sz="2000"/>
              <a:t>dengan standarddan </a:t>
            </a:r>
            <a:r>
              <a:rPr lang="en-US" sz="2000"/>
              <a:t>prosedur yang telah ditentukan. </a:t>
            </a:r>
          </a:p>
          <a:p>
            <a:pPr marL="342900" indent="-342900">
              <a:lnSpc>
                <a:spcPct val="110000"/>
              </a:lnSpc>
              <a:buFont typeface="+mj-lt"/>
              <a:buAutoNum type="alphaLcPeriod"/>
            </a:pPr>
            <a:r>
              <a:rPr lang="en-US" sz="2000" b="1">
                <a:solidFill>
                  <a:srgbClr val="0072C8"/>
                </a:solidFill>
              </a:rPr>
              <a:t>Auditing (pemeriksaan) </a:t>
            </a:r>
          </a:p>
          <a:p>
            <a:pPr lvl="1">
              <a:lnSpc>
                <a:spcPct val="110000"/>
              </a:lnSpc>
              <a:spcAft>
                <a:spcPts val="600"/>
              </a:spcAft>
            </a:pPr>
            <a:r>
              <a:rPr lang="en-US" sz="2000"/>
              <a:t>Menentukan ketercapaian sumber-sumber/pelayanan </a:t>
            </a:r>
            <a:r>
              <a:rPr lang="en-US" sz="2000"/>
              <a:t>kepada kelompok sasaran (</a:t>
            </a:r>
            <a:r>
              <a:rPr lang="en-US" sz="2000" i="1"/>
              <a:t>target groups</a:t>
            </a:r>
            <a:r>
              <a:rPr lang="en-US" sz="2000"/>
              <a:t>). </a:t>
            </a:r>
          </a:p>
          <a:p>
            <a:pPr marL="342900" indent="-342900">
              <a:lnSpc>
                <a:spcPct val="110000"/>
              </a:lnSpc>
              <a:buFont typeface="+mj-lt"/>
              <a:buAutoNum type="alphaLcPeriod"/>
            </a:pPr>
            <a:r>
              <a:rPr lang="en-US" sz="2000" b="1">
                <a:solidFill>
                  <a:srgbClr val="0072C8"/>
                </a:solidFill>
              </a:rPr>
              <a:t>Accounting (Akuntansi) </a:t>
            </a:r>
          </a:p>
          <a:p>
            <a:pPr lvl="1">
              <a:lnSpc>
                <a:spcPct val="110000"/>
              </a:lnSpc>
              <a:spcAft>
                <a:spcPts val="600"/>
              </a:spcAft>
            </a:pPr>
            <a:r>
              <a:rPr lang="en-US" sz="2000"/>
              <a:t>Menentukan perubahan sosial dan ekonomi apa saja yang terjadi setelah implementasi sejumlah </a:t>
            </a:r>
            <a:r>
              <a:rPr lang="en-US" sz="2000"/>
              <a:t>program (kebijakan) </a:t>
            </a:r>
            <a:r>
              <a:rPr lang="en-US" sz="2000"/>
              <a:t>dari waktu ke waktu. </a:t>
            </a:r>
          </a:p>
          <a:p>
            <a:pPr marL="342900" indent="-342900">
              <a:lnSpc>
                <a:spcPct val="110000"/>
              </a:lnSpc>
              <a:buFont typeface="+mj-lt"/>
              <a:buAutoNum type="alphaLcPeriod"/>
            </a:pPr>
            <a:r>
              <a:rPr lang="en-US" sz="2000" b="1">
                <a:solidFill>
                  <a:srgbClr val="0072C8"/>
                </a:solidFill>
              </a:rPr>
              <a:t>Explanation (Penjelasan) </a:t>
            </a:r>
          </a:p>
          <a:p>
            <a:pPr lvl="1">
              <a:lnSpc>
                <a:spcPct val="110000"/>
              </a:lnSpc>
              <a:spcAft>
                <a:spcPts val="600"/>
              </a:spcAft>
            </a:pPr>
            <a:r>
              <a:rPr lang="en-US" sz="2000"/>
              <a:t>Menjelaskan tingkat ketercapaian (hasil-hasil) program (kebijakan) relatif terhadap dengan </a:t>
            </a:r>
            <a:r>
              <a:rPr lang="en-US" sz="2000"/>
              <a:t>tujuan </a:t>
            </a:r>
            <a:r>
              <a:rPr lang="en-US" sz="2000"/>
              <a:t>yang ditetapkan. </a:t>
            </a:r>
            <a:endParaRPr lang="en-US" sz="2000"/>
          </a:p>
        </p:txBody>
      </p:sp>
    </p:spTree>
    <p:extLst>
      <p:ext uri="{BB962C8B-B14F-4D97-AF65-F5344CB8AC3E}">
        <p14:creationId xmlns:p14="http://schemas.microsoft.com/office/powerpoint/2010/main" val="2207362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38EDEA7-1CD5-482C-AB73-9C7FD4A5A0D3}" type="slidenum">
              <a:rPr lang="id-ID" smtClean="0"/>
              <a:pPr/>
              <a:t>8</a:t>
            </a:fld>
            <a:endParaRPr lang="id-ID"/>
          </a:p>
        </p:txBody>
      </p:sp>
      <p:sp>
        <p:nvSpPr>
          <p:cNvPr id="5" name="Title 3"/>
          <p:cNvSpPr>
            <a:spLocks noGrp="1"/>
          </p:cNvSpPr>
          <p:nvPr>
            <p:ph type="title"/>
          </p:nvPr>
        </p:nvSpPr>
        <p:spPr>
          <a:xfrm>
            <a:off x="1524000" y="260648"/>
            <a:ext cx="9166951" cy="792088"/>
          </a:xfrm>
        </p:spPr>
        <p:txBody>
          <a:bodyPr>
            <a:normAutofit/>
          </a:bodyPr>
          <a:lstStyle/>
          <a:p>
            <a:r>
              <a:rPr lang="en-US" sz="3600" cap="small"/>
              <a:t>2. Fungsi Monev</a:t>
            </a:r>
            <a:endParaRPr lang="en-US" sz="3600" cap="small" dirty="0"/>
          </a:p>
        </p:txBody>
      </p:sp>
      <p:sp>
        <p:nvSpPr>
          <p:cNvPr id="6" name="Rectangle 5"/>
          <p:cNvSpPr/>
          <p:nvPr/>
        </p:nvSpPr>
        <p:spPr>
          <a:xfrm>
            <a:off x="1525924" y="908720"/>
            <a:ext cx="8352928" cy="553998"/>
          </a:xfrm>
          <a:prstGeom prst="rect">
            <a:avLst/>
          </a:prstGeom>
        </p:spPr>
        <p:txBody>
          <a:bodyPr wrap="square">
            <a:spAutoFit/>
          </a:bodyPr>
          <a:lstStyle/>
          <a:p>
            <a:pPr marL="285750" indent="-285750">
              <a:lnSpc>
                <a:spcPct val="125000"/>
              </a:lnSpc>
              <a:spcAft>
                <a:spcPts val="900"/>
              </a:spcAft>
              <a:buClr>
                <a:schemeClr val="accent3">
                  <a:lumMod val="75000"/>
                </a:schemeClr>
              </a:buClr>
              <a:buFont typeface="Wingdings" pitchFamily="2" charset="2"/>
              <a:buChar char=""/>
            </a:pPr>
            <a:r>
              <a:rPr lang="en-US" sz="2400">
                <a:solidFill>
                  <a:schemeClr val="accent3">
                    <a:lumMod val="75000"/>
                  </a:schemeClr>
                </a:solidFill>
                <a:latin typeface="Tw Cen MT Condensed Extra Bold" pitchFamily="34" charset="0"/>
              </a:rPr>
              <a:t>Fungsi Evaluasi</a:t>
            </a:r>
            <a:endParaRPr lang="en-US" sz="2400">
              <a:solidFill>
                <a:schemeClr val="accent3">
                  <a:lumMod val="75000"/>
                </a:schemeClr>
              </a:solidFill>
              <a:latin typeface="Tw Cen MT Condensed Extra Bold" pitchFamily="34" charset="0"/>
            </a:endParaRPr>
          </a:p>
        </p:txBody>
      </p:sp>
      <p:sp>
        <p:nvSpPr>
          <p:cNvPr id="4" name="Rectangle 3"/>
          <p:cNvSpPr/>
          <p:nvPr/>
        </p:nvSpPr>
        <p:spPr>
          <a:xfrm>
            <a:off x="1885964" y="1558528"/>
            <a:ext cx="8602524" cy="4462760"/>
          </a:xfrm>
          <a:prstGeom prst="rect">
            <a:avLst/>
          </a:prstGeom>
        </p:spPr>
        <p:txBody>
          <a:bodyPr wrap="square">
            <a:spAutoFit/>
          </a:bodyPr>
          <a:lstStyle/>
          <a:p>
            <a:pPr marL="457200" indent="-457200">
              <a:spcAft>
                <a:spcPts val="600"/>
              </a:spcAft>
              <a:buFont typeface="+mj-lt"/>
              <a:buAutoNum type="alphaLcPeriod"/>
            </a:pPr>
            <a:r>
              <a:rPr lang="en-US" sz="2200"/>
              <a:t>Penilaian (Evaluasi) </a:t>
            </a:r>
            <a:r>
              <a:rPr lang="en-US" sz="2200"/>
              <a:t>berkaitan </a:t>
            </a:r>
            <a:r>
              <a:rPr lang="en-US" sz="2200"/>
              <a:t>erat dengan </a:t>
            </a:r>
            <a:r>
              <a:rPr lang="en-US" sz="2200"/>
              <a:t>monitoring</a:t>
            </a:r>
            <a:r>
              <a:rPr lang="en-US" sz="2200"/>
              <a:t>, karena </a:t>
            </a:r>
            <a:r>
              <a:rPr lang="en-US" sz="2200"/>
              <a:t>evaluasi menggunakan </a:t>
            </a:r>
            <a:r>
              <a:rPr lang="en-US" sz="2200"/>
              <a:t>data yang disediakan melalui kegiatan </a:t>
            </a:r>
            <a:r>
              <a:rPr lang="en-US" sz="2200"/>
              <a:t>monitoring:</a:t>
            </a:r>
          </a:p>
          <a:p>
            <a:pPr marL="800100" lvl="1" indent="-342900">
              <a:spcAft>
                <a:spcPts val="600"/>
              </a:spcAft>
              <a:buFont typeface="Arial" pitchFamily="34" charset="0"/>
              <a:buChar char="•"/>
            </a:pPr>
            <a:r>
              <a:rPr lang="en-US" sz="2000">
                <a:solidFill>
                  <a:schemeClr val="tx1">
                    <a:lumMod val="50000"/>
                    <a:lumOff val="50000"/>
                  </a:schemeClr>
                </a:solidFill>
              </a:rPr>
              <a:t>Mengidentifikasi faktor </a:t>
            </a:r>
            <a:r>
              <a:rPr lang="en-US" sz="2000">
                <a:solidFill>
                  <a:schemeClr val="tx1">
                    <a:lumMod val="50000"/>
                    <a:lumOff val="50000"/>
                  </a:schemeClr>
                </a:solidFill>
              </a:rPr>
              <a:t>gagal dan sukses dalam implementasi program.</a:t>
            </a:r>
          </a:p>
          <a:p>
            <a:pPr marL="800100" lvl="1" indent="-342900">
              <a:spcAft>
                <a:spcPts val="600"/>
              </a:spcAft>
              <a:buFont typeface="Arial" pitchFamily="34" charset="0"/>
              <a:buChar char="•"/>
            </a:pPr>
            <a:r>
              <a:rPr lang="en-US" sz="2000">
                <a:solidFill>
                  <a:schemeClr val="tx1">
                    <a:lumMod val="50000"/>
                    <a:lumOff val="50000"/>
                  </a:schemeClr>
                </a:solidFill>
              </a:rPr>
              <a:t>Mencari solusi atau tindak lanjut untuk menjamin peningkatan kinerja organisasi.</a:t>
            </a:r>
          </a:p>
          <a:p>
            <a:pPr marL="800100" lvl="1" indent="-342900">
              <a:spcAft>
                <a:spcPts val="600"/>
              </a:spcAft>
              <a:buFont typeface="Arial" pitchFamily="34" charset="0"/>
              <a:buChar char="•"/>
            </a:pPr>
            <a:r>
              <a:rPr lang="en-US" sz="2000">
                <a:solidFill>
                  <a:schemeClr val="tx1">
                    <a:lumMod val="50000"/>
                    <a:lumOff val="50000"/>
                  </a:schemeClr>
                </a:solidFill>
              </a:rPr>
              <a:t>Memberikan dasar pertimbangan dalam penyusunan rencana kerja pada periode selanjutnya.</a:t>
            </a:r>
          </a:p>
          <a:p>
            <a:pPr marL="457200" indent="-457200">
              <a:spcAft>
                <a:spcPts val="600"/>
              </a:spcAft>
              <a:buFont typeface="+mj-lt"/>
              <a:buAutoNum type="alphaLcPeriod"/>
            </a:pPr>
            <a:r>
              <a:rPr lang="en-US" sz="2200"/>
              <a:t>Penyusunan rencana hendaknya  didasarkan pada hasil evaluasi sebagai dasar peningkatan kinerja secara berkelanjutan.</a:t>
            </a:r>
          </a:p>
          <a:p>
            <a:pPr marL="457200" indent="-457200">
              <a:spcAft>
                <a:spcPts val="600"/>
              </a:spcAft>
              <a:buFont typeface="+mj-lt"/>
              <a:buAutoNum type="alphaLcPeriod"/>
            </a:pPr>
            <a:r>
              <a:rPr lang="en-US" sz="2200"/>
              <a:t>Evaluasi </a:t>
            </a:r>
            <a:r>
              <a:rPr lang="en-US" sz="2200"/>
              <a:t>diarahkan untuk mengendalikan </a:t>
            </a:r>
            <a:r>
              <a:rPr lang="en-US" sz="2200"/>
              <a:t>ketercapaian </a:t>
            </a:r>
            <a:r>
              <a:rPr lang="en-US" sz="2200"/>
              <a:t>tujuan. </a:t>
            </a:r>
          </a:p>
          <a:p>
            <a:pPr marL="457200" indent="-457200">
              <a:spcAft>
                <a:spcPts val="600"/>
              </a:spcAft>
              <a:buFont typeface="+mj-lt"/>
              <a:buAutoNum type="alphaLcPeriod"/>
            </a:pPr>
            <a:r>
              <a:rPr lang="en-US" sz="2200"/>
              <a:t>Evaluasi berhubungan dengan hasil informasi tentang nilai serta memberikan gambaran tentang manfaat suatu </a:t>
            </a:r>
            <a:r>
              <a:rPr lang="en-US" sz="2200"/>
              <a:t>kebijakan/program. </a:t>
            </a:r>
            <a:endParaRPr lang="en-US" sz="2200"/>
          </a:p>
        </p:txBody>
      </p:sp>
    </p:spTree>
    <p:extLst>
      <p:ext uri="{BB962C8B-B14F-4D97-AF65-F5344CB8AC3E}">
        <p14:creationId xmlns:p14="http://schemas.microsoft.com/office/powerpoint/2010/main" val="40039400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38EDEA7-1CD5-482C-AB73-9C7FD4A5A0D3}" type="slidenum">
              <a:rPr lang="id-ID" smtClean="0"/>
              <a:pPr/>
              <a:t>9</a:t>
            </a:fld>
            <a:endParaRPr lang="id-ID"/>
          </a:p>
        </p:txBody>
      </p:sp>
      <p:sp>
        <p:nvSpPr>
          <p:cNvPr id="5" name="Title 3"/>
          <p:cNvSpPr>
            <a:spLocks noGrp="1"/>
          </p:cNvSpPr>
          <p:nvPr>
            <p:ph type="title"/>
          </p:nvPr>
        </p:nvSpPr>
        <p:spPr>
          <a:xfrm>
            <a:off x="1524000" y="260648"/>
            <a:ext cx="9166951" cy="792088"/>
          </a:xfrm>
        </p:spPr>
        <p:txBody>
          <a:bodyPr>
            <a:normAutofit/>
          </a:bodyPr>
          <a:lstStyle/>
          <a:p>
            <a:r>
              <a:rPr lang="en-US" sz="3600" cap="small"/>
              <a:t>2. Fungsi Monev</a:t>
            </a:r>
            <a:endParaRPr lang="en-US" sz="3600" cap="small" dirty="0"/>
          </a:p>
        </p:txBody>
      </p:sp>
      <p:sp>
        <p:nvSpPr>
          <p:cNvPr id="7" name="Rectangle 6"/>
          <p:cNvSpPr/>
          <p:nvPr/>
        </p:nvSpPr>
        <p:spPr>
          <a:xfrm>
            <a:off x="1631504" y="1268760"/>
            <a:ext cx="8352928" cy="553998"/>
          </a:xfrm>
          <a:prstGeom prst="rect">
            <a:avLst/>
          </a:prstGeom>
        </p:spPr>
        <p:txBody>
          <a:bodyPr wrap="square">
            <a:spAutoFit/>
          </a:bodyPr>
          <a:lstStyle/>
          <a:p>
            <a:pPr marL="285750" indent="-285750">
              <a:lnSpc>
                <a:spcPct val="125000"/>
              </a:lnSpc>
              <a:spcAft>
                <a:spcPts val="900"/>
              </a:spcAft>
              <a:buClr>
                <a:schemeClr val="accent3">
                  <a:lumMod val="75000"/>
                </a:schemeClr>
              </a:buClr>
              <a:buFont typeface="Wingdings" pitchFamily="2" charset="2"/>
              <a:buChar char=""/>
            </a:pPr>
            <a:r>
              <a:rPr lang="en-US" sz="2400">
                <a:solidFill>
                  <a:schemeClr val="accent3">
                    <a:lumMod val="75000"/>
                  </a:schemeClr>
                </a:solidFill>
                <a:latin typeface="Tw Cen MT Condensed Extra Bold" pitchFamily="34" charset="0"/>
              </a:rPr>
              <a:t>Bentuk-bentuk Evaluasi</a:t>
            </a:r>
            <a:endParaRPr lang="en-US" sz="2400">
              <a:solidFill>
                <a:schemeClr val="accent3">
                  <a:lumMod val="75000"/>
                </a:schemeClr>
              </a:solidFill>
              <a:latin typeface="Tw Cen MT Condensed Extra Bold" pitchFamily="34" charset="0"/>
            </a:endParaRPr>
          </a:p>
        </p:txBody>
      </p:sp>
      <p:sp>
        <p:nvSpPr>
          <p:cNvPr id="8" name="Rectangle 7"/>
          <p:cNvSpPr/>
          <p:nvPr/>
        </p:nvSpPr>
        <p:spPr>
          <a:xfrm>
            <a:off x="1991544" y="1838780"/>
            <a:ext cx="8530516" cy="3465564"/>
          </a:xfrm>
          <a:prstGeom prst="rect">
            <a:avLst/>
          </a:prstGeom>
        </p:spPr>
        <p:txBody>
          <a:bodyPr wrap="square">
            <a:spAutoFit/>
          </a:bodyPr>
          <a:lstStyle/>
          <a:p>
            <a:pPr marL="342900" indent="-342900">
              <a:lnSpc>
                <a:spcPct val="110000"/>
              </a:lnSpc>
              <a:buFont typeface="+mj-lt"/>
              <a:buAutoNum type="alphaLcPeriod"/>
            </a:pPr>
            <a:r>
              <a:rPr lang="en-US" sz="2400" b="1">
                <a:solidFill>
                  <a:srgbClr val="0072C8"/>
                </a:solidFill>
              </a:rPr>
              <a:t>Evaluasi Administratif</a:t>
            </a:r>
          </a:p>
          <a:p>
            <a:pPr lvl="1"/>
            <a:r>
              <a:rPr lang="en-US" sz="2000">
                <a:solidFill>
                  <a:schemeClr val="tx1">
                    <a:lumMod val="50000"/>
                    <a:lumOff val="50000"/>
                  </a:schemeClr>
                </a:solidFill>
              </a:rPr>
              <a:t>EA pada </a:t>
            </a:r>
            <a:r>
              <a:rPr lang="en-US" sz="2000">
                <a:solidFill>
                  <a:schemeClr val="tx1">
                    <a:lumMod val="50000"/>
                    <a:lumOff val="50000"/>
                  </a:schemeClr>
                </a:solidFill>
              </a:rPr>
              <a:t>umumnya dibatasi pada pengkajian tentang efisiensi penyampaian pelayanan </a:t>
            </a:r>
            <a:r>
              <a:rPr lang="en-US" sz="2000">
                <a:solidFill>
                  <a:schemeClr val="tx1">
                    <a:lumMod val="50000"/>
                    <a:lumOff val="50000"/>
                  </a:schemeClr>
                </a:solidFill>
              </a:rPr>
              <a:t>dan penentuan kesesuaian penggunaan </a:t>
            </a:r>
            <a:r>
              <a:rPr lang="en-US" sz="2000">
                <a:solidFill>
                  <a:schemeClr val="tx1">
                    <a:lumMod val="50000"/>
                    <a:lumOff val="50000"/>
                  </a:schemeClr>
                </a:solidFill>
              </a:rPr>
              <a:t>dana </a:t>
            </a:r>
            <a:r>
              <a:rPr lang="en-US" sz="2000">
                <a:solidFill>
                  <a:schemeClr val="tx1">
                    <a:lumMod val="50000"/>
                    <a:lumOff val="50000"/>
                  </a:schemeClr>
                </a:solidFill>
              </a:rPr>
              <a:t>dikaiitkan dengan tujuan </a:t>
            </a:r>
            <a:r>
              <a:rPr lang="en-US" sz="2000">
                <a:solidFill>
                  <a:schemeClr val="tx1">
                    <a:lumMod val="50000"/>
                    <a:lumOff val="50000"/>
                  </a:schemeClr>
                </a:solidFill>
              </a:rPr>
              <a:t>yang telah dicapai.</a:t>
            </a:r>
          </a:p>
          <a:p>
            <a:pPr marL="342900" indent="-342900">
              <a:lnSpc>
                <a:spcPct val="110000"/>
              </a:lnSpc>
              <a:buFont typeface="+mj-lt"/>
              <a:buAutoNum type="alphaLcPeriod"/>
            </a:pPr>
            <a:r>
              <a:rPr lang="en-US" sz="2400" b="1">
                <a:solidFill>
                  <a:srgbClr val="0072C8"/>
                </a:solidFill>
              </a:rPr>
              <a:t>Evaluasi Yudisial</a:t>
            </a:r>
          </a:p>
          <a:p>
            <a:pPr lvl="1"/>
            <a:r>
              <a:rPr lang="en-US" sz="2000">
                <a:solidFill>
                  <a:schemeClr val="tx1">
                    <a:lumMod val="50000"/>
                    <a:lumOff val="50000"/>
                  </a:schemeClr>
                </a:solidFill>
              </a:rPr>
              <a:t>EY mengkaji kesesuaian kebijakan yang dibuat dengan </a:t>
            </a:r>
            <a:r>
              <a:rPr lang="en-US" sz="2000">
                <a:solidFill>
                  <a:schemeClr val="tx1">
                    <a:lumMod val="50000"/>
                    <a:lumOff val="50000"/>
                  </a:schemeClr>
                </a:solidFill>
              </a:rPr>
              <a:t>peraturan </a:t>
            </a:r>
            <a:r>
              <a:rPr lang="en-US" sz="2000">
                <a:solidFill>
                  <a:schemeClr val="tx1">
                    <a:lumMod val="50000"/>
                    <a:lumOff val="50000"/>
                  </a:schemeClr>
                </a:solidFill>
              </a:rPr>
              <a:t>perundang-undangan (misalnya pemenuhan HAM </a:t>
            </a:r>
            <a:r>
              <a:rPr lang="en-US" sz="2000">
                <a:solidFill>
                  <a:schemeClr val="tx1">
                    <a:lumMod val="50000"/>
                    <a:lumOff val="50000"/>
                  </a:schemeClr>
                </a:solidFill>
              </a:rPr>
              <a:t>dan hak-hak </a:t>
            </a:r>
            <a:r>
              <a:rPr lang="en-US" sz="2000">
                <a:solidFill>
                  <a:schemeClr val="tx1">
                    <a:lumMod val="50000"/>
                    <a:lumOff val="50000"/>
                  </a:schemeClr>
                </a:solidFill>
              </a:rPr>
              <a:t>individu).</a:t>
            </a:r>
          </a:p>
          <a:p>
            <a:pPr marL="342900" indent="-342900">
              <a:lnSpc>
                <a:spcPct val="110000"/>
              </a:lnSpc>
              <a:buFont typeface="+mj-lt"/>
              <a:buAutoNum type="alphaLcPeriod"/>
            </a:pPr>
            <a:r>
              <a:rPr lang="en-US" sz="2400" b="1">
                <a:solidFill>
                  <a:srgbClr val="0072C8"/>
                </a:solidFill>
              </a:rPr>
              <a:t>Evaluasi Politis</a:t>
            </a:r>
          </a:p>
          <a:p>
            <a:pPr marL="571500" lvl="2"/>
            <a:r>
              <a:rPr lang="en-US" sz="2000">
                <a:solidFill>
                  <a:schemeClr val="tx1">
                    <a:lumMod val="50000"/>
                    <a:lumOff val="50000"/>
                  </a:schemeClr>
                </a:solidFill>
              </a:rPr>
              <a:t>EP dilakukan pada </a:t>
            </a:r>
            <a:r>
              <a:rPr lang="en-US" sz="2000">
                <a:solidFill>
                  <a:schemeClr val="tx1">
                    <a:lumMod val="50000"/>
                    <a:lumOff val="50000"/>
                  </a:schemeClr>
                </a:solidFill>
              </a:rPr>
              <a:t>waktu-waktu </a:t>
            </a:r>
            <a:r>
              <a:rPr lang="en-US" sz="2000">
                <a:solidFill>
                  <a:schemeClr val="tx1">
                    <a:lumMod val="50000"/>
                    <a:lumOff val="50000"/>
                  </a:schemeClr>
                </a:solidFill>
              </a:rPr>
              <a:t>tertentu, terkait dengan kondisi tertentu yang memiliki aspek politis.</a:t>
            </a:r>
            <a:endParaRPr lang="en-US" sz="2000">
              <a:solidFill>
                <a:schemeClr val="tx1">
                  <a:lumMod val="50000"/>
                  <a:lumOff val="50000"/>
                </a:schemeClr>
              </a:solidFill>
            </a:endParaRPr>
          </a:p>
        </p:txBody>
      </p:sp>
    </p:spTree>
    <p:extLst>
      <p:ext uri="{BB962C8B-B14F-4D97-AF65-F5344CB8AC3E}">
        <p14:creationId xmlns:p14="http://schemas.microsoft.com/office/powerpoint/2010/main" val="16919206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1227</Words>
  <Application>Microsoft Office PowerPoint</Application>
  <PresentationFormat>Widescreen</PresentationFormat>
  <Paragraphs>152</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Century Gothic</vt:lpstr>
      <vt:lpstr>Tw Cen MT</vt:lpstr>
      <vt:lpstr>Tw Cen MT Condensed Extra Bold</vt:lpstr>
      <vt:lpstr>Wingdings</vt:lpstr>
      <vt:lpstr>Office Theme</vt:lpstr>
      <vt:lpstr>FUNGSI MONITORING DAN EVALUASI</vt:lpstr>
      <vt:lpstr>1. Pengertian Monitoring dan Evaluasi</vt:lpstr>
      <vt:lpstr>1. Pengertian Monitoring dan Evaluasi</vt:lpstr>
      <vt:lpstr>1. Pengertian Monitoring dan Evaluasi</vt:lpstr>
      <vt:lpstr>1. Pengertian Monitoring dan Evaluasi</vt:lpstr>
      <vt:lpstr>2. Fungsi Monev</vt:lpstr>
      <vt:lpstr>2. Fungsi dan Tujuan Monev</vt:lpstr>
      <vt:lpstr>2. Fungsi Monev</vt:lpstr>
      <vt:lpstr>2. Fungsi Monev</vt:lpstr>
      <vt:lpstr>2. Fungsi Monev</vt:lpstr>
      <vt:lpstr>2. Fungsi Monev</vt:lpstr>
      <vt:lpstr>3. Result-based Management (RBM)</vt:lpstr>
      <vt:lpstr>3. Result-based Management (RBM)</vt:lpstr>
      <vt:lpstr>3. Result-based Management (RBM)</vt:lpstr>
      <vt:lpstr>3. Result-based Management (RBM)</vt:lpstr>
      <vt:lpstr>3. Result-based Management (RBM)</vt:lpstr>
      <vt:lpstr>3. Result-based Management (RBM)</vt:lpstr>
      <vt:lpstr>3. Result-based Management (RBM)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FUNGSI MONITORING DAN EVALUASI</dc:title>
  <dc:creator>Usep M</dc:creator>
  <cp:lastModifiedBy>Usep M</cp:lastModifiedBy>
  <cp:revision>1</cp:revision>
  <cp:lastPrinted>2016-04-26T02:16:47Z</cp:lastPrinted>
  <dcterms:created xsi:type="dcterms:W3CDTF">2016-04-26T02:12:50Z</dcterms:created>
  <dcterms:modified xsi:type="dcterms:W3CDTF">2016-04-26T02:22:42Z</dcterms:modified>
</cp:coreProperties>
</file>