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64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57150">
              <a:solidFill>
                <a:srgbClr val="FF0000"/>
              </a:solidFill>
            </a:ln>
          </c:spPr>
          <c:xVal>
            <c:numRef>
              <c:f>Sheet1!$I$7:$I$14</c:f>
              <c:numCache>
                <c:formatCode>General</c:formatCode>
                <c:ptCount val="8"/>
                <c:pt idx="0">
                  <c:v>0.9</c:v>
                </c:pt>
                <c:pt idx="1">
                  <c:v>1.8</c:v>
                </c:pt>
                <c:pt idx="2">
                  <c:v>2.2999999999999998</c:v>
                </c:pt>
                <c:pt idx="3">
                  <c:v>2.7</c:v>
                </c:pt>
                <c:pt idx="4">
                  <c:v>3</c:v>
                </c:pt>
                <c:pt idx="5">
                  <c:v>3.2</c:v>
                </c:pt>
                <c:pt idx="6">
                  <c:v>4</c:v>
                </c:pt>
                <c:pt idx="7">
                  <c:v>4.3</c:v>
                </c:pt>
              </c:numCache>
            </c:numRef>
          </c:xVal>
          <c:yVal>
            <c:numRef>
              <c:f>Sheet1!$J$7:$J$14</c:f>
              <c:numCache>
                <c:formatCode>General</c:formatCode>
                <c:ptCount val="8"/>
                <c:pt idx="0">
                  <c:v>1.5</c:v>
                </c:pt>
                <c:pt idx="1">
                  <c:v>3</c:v>
                </c:pt>
                <c:pt idx="2">
                  <c:v>3.8299999999999992</c:v>
                </c:pt>
                <c:pt idx="3">
                  <c:v>4.5</c:v>
                </c:pt>
                <c:pt idx="4">
                  <c:v>5</c:v>
                </c:pt>
                <c:pt idx="5">
                  <c:v>4.7</c:v>
                </c:pt>
                <c:pt idx="6">
                  <c:v>3.5</c:v>
                </c:pt>
                <c:pt idx="7">
                  <c:v>3.05</c:v>
                </c:pt>
              </c:numCache>
            </c:numRef>
          </c:yVal>
        </c:ser>
        <c:dLbls/>
        <c:axId val="47007232"/>
        <c:axId val="47009152"/>
      </c:scatterChart>
      <c:valAx>
        <c:axId val="47007232"/>
        <c:scaling>
          <c:orientation val="minMax"/>
        </c:scaling>
        <c:axPos val="b"/>
        <c:numFmt formatCode="General" sourceLinked="1"/>
        <c:tickLblPos val="nextTo"/>
        <c:spPr>
          <a:ln w="31750"/>
        </c:spPr>
        <c:crossAx val="47009152"/>
        <c:crossesAt val="0"/>
        <c:crossBetween val="midCat"/>
      </c:valAx>
      <c:valAx>
        <c:axId val="47009152"/>
        <c:scaling>
          <c:orientation val="minMax"/>
        </c:scaling>
        <c:axPos val="l"/>
        <c:numFmt formatCode="General" sourceLinked="1"/>
        <c:tickLblPos val="nextTo"/>
        <c:spPr>
          <a:ln w="31750"/>
        </c:spPr>
        <c:crossAx val="47007232"/>
        <c:crosses val="autoZero"/>
        <c:crossBetween val="midCat"/>
      </c:valAx>
    </c:plotArea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9440880075175789E-2"/>
          <c:y val="2.9411764705882353E-2"/>
          <c:w val="0.91401591004828109"/>
          <c:h val="0.8328597344449592"/>
        </c:manualLayout>
      </c:layout>
      <c:scatterChart>
        <c:scatterStyle val="lineMarker"/>
        <c:ser>
          <c:idx val="0"/>
          <c:order val="0"/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Sheet2!$F$7:$F$13</c:f>
              <c:numCache>
                <c:formatCode>General</c:formatCode>
                <c:ptCount val="7"/>
                <c:pt idx="0">
                  <c:v>0.9</c:v>
                </c:pt>
                <c:pt idx="1">
                  <c:v>1.8</c:v>
                </c:pt>
                <c:pt idx="2">
                  <c:v>2.2999999999999998</c:v>
                </c:pt>
                <c:pt idx="3">
                  <c:v>2.7</c:v>
                </c:pt>
                <c:pt idx="4">
                  <c:v>3.2</c:v>
                </c:pt>
                <c:pt idx="5">
                  <c:v>4</c:v>
                </c:pt>
                <c:pt idx="6">
                  <c:v>4.3</c:v>
                </c:pt>
              </c:numCache>
            </c:numRef>
          </c:xVal>
          <c:yVal>
            <c:numRef>
              <c:f>Sheet2!$G$7:$G$13</c:f>
              <c:numCache>
                <c:formatCode>General</c:formatCode>
                <c:ptCount val="7"/>
                <c:pt idx="0">
                  <c:v>1.5</c:v>
                </c:pt>
                <c:pt idx="1">
                  <c:v>3</c:v>
                </c:pt>
                <c:pt idx="2">
                  <c:v>3.8299999999999992</c:v>
                </c:pt>
                <c:pt idx="3">
                  <c:v>4.5</c:v>
                </c:pt>
                <c:pt idx="4">
                  <c:v>4.7</c:v>
                </c:pt>
                <c:pt idx="5">
                  <c:v>3.5</c:v>
                </c:pt>
                <c:pt idx="6">
                  <c:v>3.05</c:v>
                </c:pt>
              </c:numCache>
            </c:numRef>
          </c:yVal>
        </c:ser>
        <c:dLbls/>
        <c:axId val="67912448"/>
        <c:axId val="67913984"/>
      </c:scatterChart>
      <c:valAx>
        <c:axId val="67912448"/>
        <c:scaling>
          <c:orientation val="minMax"/>
        </c:scaling>
        <c:axPos val="b"/>
        <c:numFmt formatCode="General" sourceLinked="1"/>
        <c:tickLblPos val="nextTo"/>
        <c:spPr>
          <a:ln w="31750"/>
        </c:spPr>
        <c:crossAx val="67913984"/>
        <c:crosses val="autoZero"/>
        <c:crossBetween val="midCat"/>
      </c:valAx>
      <c:valAx>
        <c:axId val="67913984"/>
        <c:scaling>
          <c:orientation val="minMax"/>
        </c:scaling>
        <c:axPos val="l"/>
        <c:numFmt formatCode="General" sourceLinked="1"/>
        <c:tickLblPos val="nextTo"/>
        <c:spPr>
          <a:ln w="31750"/>
        </c:spPr>
        <c:crossAx val="67912448"/>
        <c:crosses val="autoZero"/>
        <c:crossBetween val="midCat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8EAB08-4689-4E6E-A13F-AE597B129B6B}" type="datetimeFigureOut">
              <a:rPr lang="en-US" smtClean="0"/>
              <a:pPr/>
              <a:t>06-Oct-14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56100C-48C3-4A13-A39A-2546F198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4191000" cy="91135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PERCOBAAN II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199"/>
            <a:ext cx="4648200" cy="160020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STOIKIOMETRI REAKSI KIMIA</a:t>
            </a:r>
          </a:p>
          <a:p>
            <a:r>
              <a:rPr lang="en-US" sz="1800" dirty="0" smtClean="0"/>
              <a:t>29 September 2014 – 07 </a:t>
            </a:r>
            <a:r>
              <a:rPr lang="en-US" sz="1800" dirty="0" err="1" smtClean="0"/>
              <a:t>Oktober</a:t>
            </a:r>
            <a:r>
              <a:rPr lang="en-US" sz="1800" dirty="0" smtClean="0"/>
              <a:t> 2014</a:t>
            </a:r>
          </a:p>
          <a:p>
            <a:endParaRPr lang="en-US" sz="1800" dirty="0"/>
          </a:p>
          <a:p>
            <a:endParaRPr lang="en-US" sz="3000" dirty="0"/>
          </a:p>
        </p:txBody>
      </p:sp>
      <p:pic>
        <p:nvPicPr>
          <p:cNvPr id="2052" name="Picture 4" descr="D:\logo ITB Ban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35212"/>
            <a:ext cx="2152650" cy="21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5257800"/>
            <a:ext cx="6419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/>
              <a:t>Laboratorium</a:t>
            </a:r>
            <a:r>
              <a:rPr lang="en-US" sz="2800" dirty="0" smtClean="0"/>
              <a:t> Kimia </a:t>
            </a:r>
            <a:r>
              <a:rPr lang="en-US" sz="2800" dirty="0" err="1" smtClean="0"/>
              <a:t>Dasar</a:t>
            </a:r>
            <a:r>
              <a:rPr lang="en-US" sz="2800" dirty="0" smtClean="0"/>
              <a:t>, BSC B</a:t>
            </a:r>
          </a:p>
          <a:p>
            <a:pPr algn="r"/>
            <a:r>
              <a:rPr lang="en-US" sz="2800" dirty="0" smtClean="0"/>
              <a:t>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Kimia</a:t>
            </a:r>
            <a:r>
              <a:rPr lang="en-US" sz="2800" smtClean="0"/>
              <a:t>, FMIPA</a:t>
            </a:r>
            <a:endParaRPr lang="en-US" sz="2800" dirty="0" smtClean="0"/>
          </a:p>
          <a:p>
            <a:pPr algn="r"/>
            <a:r>
              <a:rPr lang="en-US" sz="2800" dirty="0" err="1" smtClean="0"/>
              <a:t>Institut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Bandung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395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1358224"/>
              </p:ext>
            </p:extLst>
          </p:nvPr>
        </p:nvGraphicFramePr>
        <p:xfrm>
          <a:off x="533400" y="381000"/>
          <a:ext cx="8229600" cy="616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857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Percobaan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Larutan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Komposisi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Pengukuran</a:t>
                      </a:r>
                      <a:endParaRPr lang="en-US" dirty="0"/>
                    </a:p>
                  </a:txBody>
                  <a:tcPr anchor="ctr"/>
                </a:tc>
              </a:tr>
              <a:tr h="376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Pb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OAc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KI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CuSO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10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CuSO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mL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20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CuSO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30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CuSO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mL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20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15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15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mL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5 mL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7930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I</a:t>
            </a:r>
          </a:p>
          <a:p>
            <a:pPr marL="731520" lvl="1" indent="-457200" algn="just"/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/>
          </a:p>
          <a:p>
            <a:pPr marL="731520" lvl="1" indent="-457200" algn="just"/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, </a:t>
            </a:r>
            <a:r>
              <a:rPr lang="en-US" dirty="0" err="1" smtClean="0"/>
              <a:t>pisahkan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endapan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dekantasi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II, III, </a:t>
            </a:r>
            <a:r>
              <a:rPr lang="en-US" dirty="0" err="1" smtClean="0"/>
              <a:t>dan</a:t>
            </a:r>
            <a:r>
              <a:rPr lang="en-US" dirty="0" smtClean="0"/>
              <a:t> IV</a:t>
            </a:r>
          </a:p>
          <a:p>
            <a:pPr marL="731520" lvl="1" indent="-457200" algn="just"/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rendam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(</a:t>
            </a:r>
            <a:r>
              <a:rPr lang="en-US" dirty="0" err="1" smtClean="0"/>
              <a:t>baki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air</a:t>
            </a:r>
          </a:p>
          <a:p>
            <a:pPr marL="731520" lvl="1" indent="-457200" algn="just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731520" lvl="1" indent="-457200" algn="just"/>
            <a:r>
              <a:rPr lang="en-US" dirty="0" err="1" smtClean="0"/>
              <a:t>pegang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Gunakan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Utamakan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16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Terima</a:t>
            </a:r>
            <a:r>
              <a:rPr lang="en-US" sz="4800" dirty="0" smtClean="0"/>
              <a:t> </a:t>
            </a:r>
            <a:r>
              <a:rPr lang="en-US" sz="4800" dirty="0" err="1" smtClean="0"/>
              <a:t>Kasih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Ada </a:t>
            </a:r>
            <a:r>
              <a:rPr lang="en-US" sz="3600" dirty="0" err="1" smtClean="0"/>
              <a:t>pertanyaan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652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laptop (1 laptop </a:t>
            </a:r>
            <a:r>
              <a:rPr lang="en-US" dirty="0" err="1" smtClean="0"/>
              <a:t>untuk</a:t>
            </a:r>
            <a:r>
              <a:rPr lang="en-US" dirty="0" smtClean="0"/>
              <a:t> 2 orang)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unduh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Avogadro (avogadro.cc/Wiki/</a:t>
            </a:r>
            <a:r>
              <a:rPr lang="en-US" dirty="0" err="1" smtClean="0"/>
              <a:t>Get_Avogadro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Alternatif</a:t>
            </a:r>
            <a:r>
              <a:rPr lang="en-US" dirty="0" smtClean="0"/>
              <a:t>: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kami </a:t>
            </a:r>
            <a:r>
              <a:rPr lang="en-US" dirty="0" err="1" smtClean="0"/>
              <a:t>unggah</a:t>
            </a:r>
            <a:r>
              <a:rPr lang="en-US" dirty="0" smtClean="0"/>
              <a:t> di </a:t>
            </a:r>
            <a:r>
              <a:rPr lang="en-US" dirty="0" err="1" smtClean="0"/>
              <a:t>grup</a:t>
            </a:r>
            <a:r>
              <a:rPr lang="en-US" dirty="0" smtClean="0"/>
              <a:t> Facebook </a:t>
            </a:r>
            <a:r>
              <a:rPr lang="en-US" dirty="0" err="1" smtClean="0"/>
              <a:t>Praktikum</a:t>
            </a:r>
            <a:r>
              <a:rPr lang="en-US" dirty="0" smtClean="0"/>
              <a:t> Kimia </a:t>
            </a:r>
            <a:r>
              <a:rPr lang="en-US" dirty="0" err="1" smtClean="0"/>
              <a:t>Dasar</a:t>
            </a:r>
            <a:r>
              <a:rPr lang="en-US" dirty="0"/>
              <a:t> </a:t>
            </a:r>
            <a:r>
              <a:rPr lang="en-US" dirty="0" smtClean="0"/>
              <a:t>2014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diunduh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install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77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Kimia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roses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lain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penataulangan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Reaksi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kimia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ditandai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warna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suhu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endapan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gas</a:t>
            </a:r>
          </a:p>
          <a:p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pH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66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Stoikiometri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Stoikiometri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i="1" dirty="0" err="1" smtClean="0"/>
              <a:t>stoikheion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elemen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metria</a:t>
            </a:r>
            <a:r>
              <a:rPr lang="en-US" dirty="0" smtClean="0"/>
              <a:t> (</a:t>
            </a:r>
            <a:r>
              <a:rPr lang="en-US" dirty="0" err="1" smtClean="0"/>
              <a:t>ukuran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Stoikiometri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r>
              <a:rPr lang="en-US" b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Kekekalan</a:t>
            </a:r>
            <a:r>
              <a:rPr lang="en-US" dirty="0" smtClean="0"/>
              <a:t> Massa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43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Metoda</a:t>
            </a:r>
            <a:r>
              <a:rPr lang="en-US" dirty="0" smtClean="0"/>
              <a:t> JOB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smtClean="0"/>
              <a:t>P. Job (1928)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pereaksi</a:t>
            </a:r>
            <a:r>
              <a:rPr lang="en-US" dirty="0" smtClean="0"/>
              <a:t> yang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 total yang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mol</a:t>
            </a:r>
            <a:r>
              <a:rPr lang="en-US" dirty="0" smtClean="0"/>
              <a:t> A + </a:t>
            </a:r>
            <a:r>
              <a:rPr lang="en-US" dirty="0" err="1" smtClean="0"/>
              <a:t>mol</a:t>
            </a:r>
            <a:r>
              <a:rPr lang="en-US" dirty="0" smtClean="0"/>
              <a:t> B = </a:t>
            </a:r>
            <a:r>
              <a:rPr lang="en-US" dirty="0" err="1" smtClean="0"/>
              <a:t>konstan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89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Metoda</a:t>
            </a:r>
            <a:r>
              <a:rPr lang="en-US" dirty="0"/>
              <a:t> JOB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Kontinu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7362585"/>
              </p:ext>
            </p:extLst>
          </p:nvPr>
        </p:nvGraphicFramePr>
        <p:xfrm>
          <a:off x="533400" y="2033711"/>
          <a:ext cx="8382002" cy="4309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855711"/>
                <a:gridCol w="1582689"/>
                <a:gridCol w="1524000"/>
                <a:gridCol w="2034495"/>
                <a:gridCol w="841861"/>
                <a:gridCol w="841861"/>
                <a:gridCol w="701385"/>
              </a:tblGrid>
              <a:tr h="3853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Kondisi</a:t>
                      </a:r>
                      <a:endParaRPr lang="en-US" sz="16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Vol. AgNO</a:t>
                      </a:r>
                      <a:r>
                        <a:rPr lang="id-ID" sz="1600" kern="100" baseline="-25000" dirty="0">
                          <a:effectLst/>
                        </a:rPr>
                        <a:t>3</a:t>
                      </a:r>
                      <a:r>
                        <a:rPr lang="id-ID" sz="1600" kern="100" dirty="0">
                          <a:effectLst/>
                        </a:rPr>
                        <a:t> 0,24 M (mL)</a:t>
                      </a:r>
                      <a:endParaRPr lang="en-US" sz="16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7813" algn="l"/>
                        </a:tabLst>
                      </a:pPr>
                      <a:r>
                        <a:rPr lang="id-ID" sz="1600" kern="100" dirty="0">
                          <a:effectLst/>
                        </a:rPr>
                        <a:t>Vol. K</a:t>
                      </a:r>
                      <a:r>
                        <a:rPr lang="id-ID" sz="1600" kern="100" baseline="-25000" dirty="0">
                          <a:effectLst/>
                        </a:rPr>
                        <a:t>2</a:t>
                      </a:r>
                      <a:r>
                        <a:rPr lang="id-ID" sz="1600" kern="100" dirty="0">
                          <a:effectLst/>
                        </a:rPr>
                        <a:t>CrO</a:t>
                      </a:r>
                      <a:r>
                        <a:rPr lang="id-ID" sz="1600" kern="100" baseline="-25000" dirty="0">
                          <a:effectLst/>
                        </a:rPr>
                        <a:t>4</a:t>
                      </a:r>
                      <a:r>
                        <a:rPr lang="id-ID" sz="1600" kern="100" dirty="0">
                          <a:effectLst/>
                        </a:rPr>
                        <a:t> 0,24 M                              (mL)</a:t>
                      </a:r>
                      <a:endParaRPr lang="en-US" sz="16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Vol. Total </a:t>
                      </a:r>
                      <a:r>
                        <a:rPr lang="id-ID" sz="1600" kern="100" dirty="0" smtClean="0">
                          <a:effectLst/>
                        </a:rPr>
                        <a:t>larutan</a:t>
                      </a:r>
                      <a:endParaRPr lang="en-US" sz="1600" kern="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00" dirty="0" smtClean="0">
                          <a:effectLst/>
                        </a:rPr>
                        <a:t>(mL</a:t>
                      </a:r>
                      <a:r>
                        <a:rPr lang="id-ID" sz="1600" kern="100" dirty="0">
                          <a:effectLst/>
                        </a:rPr>
                        <a:t>)</a:t>
                      </a:r>
                      <a:endParaRPr lang="en-US" sz="16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Perhitungan mol (× 10</a:t>
                      </a:r>
                      <a:r>
                        <a:rPr lang="id-ID" sz="1600" kern="100" baseline="30000" dirty="0">
                          <a:effectLst/>
                          <a:sym typeface="Symbol"/>
                        </a:rPr>
                        <a:t></a:t>
                      </a:r>
                      <a:r>
                        <a:rPr lang="id-ID" sz="1600" kern="100" baseline="30000" dirty="0">
                          <a:effectLst/>
                        </a:rPr>
                        <a:t>3</a:t>
                      </a:r>
                      <a:r>
                        <a:rPr lang="id-ID" sz="1600" kern="100" dirty="0">
                          <a:effectLst/>
                        </a:rPr>
                        <a:t>)</a:t>
                      </a:r>
                      <a:endParaRPr lang="en-US" sz="16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2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AgNO</a:t>
                      </a:r>
                      <a:r>
                        <a:rPr lang="id-ID" sz="1800" kern="100" baseline="-25000">
                          <a:effectLst/>
                        </a:rPr>
                        <a:t>3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K</a:t>
                      </a:r>
                      <a:r>
                        <a:rPr lang="id-ID" sz="1800" kern="100" baseline="-25000">
                          <a:effectLst/>
                        </a:rPr>
                        <a:t>2</a:t>
                      </a:r>
                      <a:r>
                        <a:rPr lang="id-ID" sz="1800" kern="100">
                          <a:effectLst/>
                        </a:rPr>
                        <a:t>CrO</a:t>
                      </a:r>
                      <a:r>
                        <a:rPr lang="id-ID" sz="1800" kern="100" baseline="-25000">
                          <a:effectLst/>
                        </a:rPr>
                        <a:t>4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Total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45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50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1,20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10,80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40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50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2,40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9,60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3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35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50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3,60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8,40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4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30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50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4,80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7,20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5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25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25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50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6,00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6,00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6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30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20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50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7,20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4,80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7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35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15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50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8,40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3,60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12,0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8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40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50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>
                          <a:effectLst/>
                        </a:rPr>
                        <a:t>9,60</a:t>
                      </a:r>
                      <a:endParaRPr lang="en-US" sz="18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2,40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12,0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5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kern="100" dirty="0">
                          <a:effectLst/>
                        </a:rPr>
                        <a:t>9</a:t>
                      </a:r>
                      <a:endParaRPr lang="en-US" sz="1800" b="1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45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5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50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10,80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kern="100" dirty="0">
                          <a:effectLst/>
                        </a:rPr>
                        <a:t>1,20</a:t>
                      </a:r>
                      <a:endParaRPr lang="en-US" sz="1800" b="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12,0</a:t>
                      </a:r>
                      <a:endParaRPr lang="en-US" sz="18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856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5330972"/>
              </p:ext>
            </p:extLst>
          </p:nvPr>
        </p:nvGraphicFramePr>
        <p:xfrm>
          <a:off x="609600" y="1676399"/>
          <a:ext cx="7924800" cy="4610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263420"/>
                <a:gridCol w="1632180"/>
                <a:gridCol w="1447800"/>
                <a:gridCol w="3581400"/>
              </a:tblGrid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Kondisi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mol. AgNO</a:t>
                      </a:r>
                      <a:r>
                        <a:rPr lang="id-ID" sz="2000" kern="100" baseline="-25000" dirty="0">
                          <a:effectLst/>
                        </a:rPr>
                        <a:t>3</a:t>
                      </a:r>
                      <a:r>
                        <a:rPr lang="id-ID" sz="2000" kern="100" dirty="0">
                          <a:effectLst/>
                        </a:rPr>
                        <a:t> (× 10</a:t>
                      </a:r>
                      <a:r>
                        <a:rPr lang="id-ID" sz="2000" kern="100" baseline="30000" dirty="0">
                          <a:effectLst/>
                          <a:sym typeface="Symbol"/>
                        </a:rPr>
                        <a:t></a:t>
                      </a:r>
                      <a:r>
                        <a:rPr lang="id-ID" sz="2000" kern="100" baseline="30000" dirty="0">
                          <a:effectLst/>
                        </a:rPr>
                        <a:t>3</a:t>
                      </a:r>
                      <a:r>
                        <a:rPr lang="id-ID" sz="2000" kern="100" dirty="0">
                          <a:effectLst/>
                        </a:rPr>
                        <a:t>)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mol. K</a:t>
                      </a:r>
                      <a:r>
                        <a:rPr lang="id-ID" sz="2000" kern="100" baseline="-25000" dirty="0">
                          <a:effectLst/>
                        </a:rPr>
                        <a:t>2</a:t>
                      </a:r>
                      <a:r>
                        <a:rPr lang="id-ID" sz="2000" kern="100" dirty="0">
                          <a:effectLst/>
                        </a:rPr>
                        <a:t>CrO</a:t>
                      </a:r>
                      <a:r>
                        <a:rPr lang="id-ID" sz="2000" kern="100" baseline="-25000" dirty="0">
                          <a:effectLst/>
                        </a:rPr>
                        <a:t>4</a:t>
                      </a:r>
                      <a:r>
                        <a:rPr lang="id-ID" sz="2000" kern="100" dirty="0">
                          <a:effectLst/>
                        </a:rPr>
                        <a:t> (× 10</a:t>
                      </a:r>
                      <a:r>
                        <a:rPr lang="id-ID" sz="2000" kern="100" baseline="30000" dirty="0">
                          <a:effectLst/>
                          <a:sym typeface="Symbol"/>
                        </a:rPr>
                        <a:t></a:t>
                      </a:r>
                      <a:r>
                        <a:rPr lang="id-ID" sz="2000" kern="100" baseline="30000" dirty="0">
                          <a:effectLst/>
                        </a:rPr>
                        <a:t>3</a:t>
                      </a:r>
                      <a:r>
                        <a:rPr lang="id-ID" sz="2000" kern="100" dirty="0">
                          <a:effectLst/>
                        </a:rPr>
                        <a:t>)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Massa </a:t>
                      </a:r>
                      <a:r>
                        <a:rPr lang="id-ID" sz="2000" kern="100" dirty="0" smtClean="0">
                          <a:effectLst/>
                        </a:rPr>
                        <a:t>produk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 smtClean="0">
                          <a:effectLst/>
                        </a:rPr>
                        <a:t>(g</a:t>
                      </a:r>
                      <a:r>
                        <a:rPr lang="id-ID" sz="2000" kern="100" dirty="0">
                          <a:effectLst/>
                        </a:rPr>
                        <a:t>)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1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1,20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10,80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0,225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2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2,40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9,60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0,396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3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3,60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8,40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0,564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4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4,80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7,20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0,696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5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6,00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6,00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0,885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6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7,20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4,80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1.030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7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8,40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3,60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1,194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8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9,60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2,40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0,892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9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10,80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>
                          <a:effectLst/>
                        </a:rPr>
                        <a:t>1,20</a:t>
                      </a:r>
                      <a:endParaRPr lang="en-US" sz="2000" kern="10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kern="100" dirty="0">
                          <a:effectLst/>
                        </a:rPr>
                        <a:t>0,598</a:t>
                      </a:r>
                      <a:endParaRPr lang="en-US" sz="2000" kern="100" dirty="0">
                        <a:effectLst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Metoda</a:t>
            </a:r>
            <a:r>
              <a:rPr lang="en-US" dirty="0"/>
              <a:t> JOB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Kontinu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4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67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Kondisi</a:t>
            </a:r>
            <a:r>
              <a:rPr lang="en-US" dirty="0" smtClean="0"/>
              <a:t> 7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(mol AgNO</a:t>
            </a:r>
            <a:r>
              <a:rPr lang="id-ID" baseline="-25000" dirty="0"/>
              <a:t>3</a:t>
            </a:r>
            <a:r>
              <a:rPr lang="id-ID" dirty="0"/>
              <a:t> : mol K</a:t>
            </a:r>
            <a:r>
              <a:rPr lang="id-ID" baseline="-25000" dirty="0"/>
              <a:t>2</a:t>
            </a:r>
            <a:r>
              <a:rPr lang="id-ID" dirty="0"/>
              <a:t>Cr</a:t>
            </a:r>
            <a:r>
              <a:rPr lang="id-ID" baseline="-25000" dirty="0"/>
              <a:t>2</a:t>
            </a:r>
            <a:r>
              <a:rPr lang="id-ID" dirty="0"/>
              <a:t>O</a:t>
            </a:r>
            <a:r>
              <a:rPr lang="id-ID" baseline="-25000" dirty="0"/>
              <a:t>4</a:t>
            </a:r>
            <a:r>
              <a:rPr lang="id-ID" dirty="0"/>
              <a:t> =  8,4: 3,6 </a:t>
            </a:r>
            <a:r>
              <a:rPr lang="id-ID" dirty="0" smtClean="0"/>
              <a:t>~ </a:t>
            </a:r>
            <a:r>
              <a:rPr lang="id-ID" dirty="0"/>
              <a:t>2: 1</a:t>
            </a:r>
            <a:r>
              <a:rPr lang="id-ID" dirty="0" smtClean="0"/>
              <a:t>)</a:t>
            </a:r>
            <a:endParaRPr lang="en-US" dirty="0"/>
          </a:p>
          <a:p>
            <a:pPr algn="just"/>
            <a:r>
              <a:rPr lang="id-ID" dirty="0" smtClean="0"/>
              <a:t>perbandingan </a:t>
            </a:r>
            <a:r>
              <a:rPr lang="id-ID" dirty="0"/>
              <a:t>stoikiometri reaksi AgNO</a:t>
            </a:r>
            <a:r>
              <a:rPr lang="id-ID" baseline="-25000" dirty="0"/>
              <a:t>3</a:t>
            </a:r>
            <a:r>
              <a:rPr lang="id-ID" dirty="0"/>
              <a:t> dengan K</a:t>
            </a:r>
            <a:r>
              <a:rPr lang="id-ID" baseline="-25000" dirty="0"/>
              <a:t>2</a:t>
            </a:r>
            <a:r>
              <a:rPr lang="id-ID" dirty="0"/>
              <a:t>CrO</a:t>
            </a:r>
            <a:r>
              <a:rPr lang="id-ID" baseline="-25000" dirty="0"/>
              <a:t>4</a:t>
            </a:r>
            <a:r>
              <a:rPr lang="id-ID" dirty="0"/>
              <a:t> adalah </a:t>
            </a:r>
            <a:r>
              <a:rPr lang="id-ID" dirty="0" smtClean="0"/>
              <a:t>2:1</a:t>
            </a:r>
            <a:endParaRPr lang="en-US" dirty="0" smtClean="0"/>
          </a:p>
          <a:p>
            <a:pPr algn="just"/>
            <a:r>
              <a:rPr lang="id-ID" dirty="0" smtClean="0"/>
              <a:t>rumus </a:t>
            </a:r>
            <a:r>
              <a:rPr lang="id-ID" dirty="0"/>
              <a:t>molekul endapan yang dihasilkan adalah </a:t>
            </a:r>
            <a:r>
              <a:rPr lang="id-ID" dirty="0" smtClean="0"/>
              <a:t>Ag</a:t>
            </a:r>
            <a:r>
              <a:rPr lang="id-ID" baseline="-25000" dirty="0" smtClean="0"/>
              <a:t>2</a:t>
            </a:r>
            <a:r>
              <a:rPr lang="id-ID" dirty="0" smtClean="0"/>
              <a:t>CrO</a:t>
            </a:r>
            <a:r>
              <a:rPr lang="id-ID" baseline="-25000" dirty="0" smtClean="0"/>
              <a:t>4</a:t>
            </a:r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2995664"/>
              </p:ext>
            </p:extLst>
          </p:nvPr>
        </p:nvGraphicFramePr>
        <p:xfrm>
          <a:off x="1371600" y="228600"/>
          <a:ext cx="6345648" cy="4575468"/>
        </p:xfrm>
        <a:graphic>
          <a:graphicData uri="http://schemas.openxmlformats.org/presentationml/2006/ole">
            <p:oleObj spid="_x0000_s3087" name="Graph" r:id="rId3" imgW="4067251" imgH="293583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1460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Kemungkinan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3577712076"/>
              </p:ext>
            </p:extLst>
          </p:nvPr>
        </p:nvGraphicFramePr>
        <p:xfrm>
          <a:off x="228600" y="1066800"/>
          <a:ext cx="6400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2276970007"/>
              </p:ext>
            </p:extLst>
          </p:nvPr>
        </p:nvGraphicFramePr>
        <p:xfrm>
          <a:off x="2743200" y="4038600"/>
          <a:ext cx="6172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Oval 12"/>
          <p:cNvSpPr/>
          <p:nvPr/>
        </p:nvSpPr>
        <p:spPr>
          <a:xfrm>
            <a:off x="3903408" y="1219200"/>
            <a:ext cx="304800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395452" y="3534696"/>
            <a:ext cx="1981200" cy="1219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67400" y="3795252"/>
            <a:ext cx="1509252" cy="838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41808" y="3733800"/>
            <a:ext cx="235974" cy="76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91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P spid="1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Pekerjaan</a:t>
            </a:r>
            <a:r>
              <a:rPr lang="en-US" sz="4400" dirty="0" smtClean="0"/>
              <a:t> </a:t>
            </a:r>
            <a:r>
              <a:rPr lang="en-US" sz="4400" dirty="0" err="1" smtClean="0"/>
              <a:t>Hari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err="1" smtClean="0"/>
              <a:t>Penentuan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persentase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(% </a:t>
            </a:r>
            <a:r>
              <a:rPr lang="en-US" sz="3200" i="1" dirty="0" smtClean="0"/>
              <a:t>yield)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reaksi</a:t>
            </a:r>
            <a:r>
              <a:rPr lang="en-US" sz="3200" dirty="0" smtClean="0"/>
              <a:t> </a:t>
            </a:r>
            <a:r>
              <a:rPr lang="en-US" sz="3200" dirty="0" err="1" smtClean="0"/>
              <a:t>timbal</a:t>
            </a:r>
            <a:r>
              <a:rPr lang="en-US" sz="3200" dirty="0" smtClean="0"/>
              <a:t>(II) </a:t>
            </a:r>
            <a:r>
              <a:rPr lang="en-US" sz="3200" dirty="0" err="1" smtClean="0"/>
              <a:t>asetat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kalium</a:t>
            </a:r>
            <a:r>
              <a:rPr lang="en-US" sz="3200" dirty="0" smtClean="0"/>
              <a:t> </a:t>
            </a:r>
            <a:r>
              <a:rPr lang="en-US" sz="3200" dirty="0" err="1" smtClean="0"/>
              <a:t>iodida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err="1" smtClean="0"/>
              <a:t>Penentuan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r>
              <a:rPr lang="en-US" sz="3200" dirty="0" smtClean="0"/>
              <a:t> </a:t>
            </a:r>
            <a:r>
              <a:rPr lang="en-US" sz="3200" dirty="0" err="1" smtClean="0"/>
              <a:t>maksimum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perbandingan</a:t>
            </a:r>
            <a:r>
              <a:rPr lang="en-US" sz="3200" dirty="0" smtClean="0"/>
              <a:t> </a:t>
            </a:r>
            <a:r>
              <a:rPr lang="en-US" sz="3200" dirty="0" err="1" smtClean="0"/>
              <a:t>mol</a:t>
            </a:r>
            <a:r>
              <a:rPr lang="en-US" sz="3200" dirty="0" smtClean="0"/>
              <a:t> </a:t>
            </a:r>
            <a:r>
              <a:rPr lang="en-US" sz="3200" dirty="0" err="1" smtClean="0"/>
              <a:t>reaksi</a:t>
            </a:r>
            <a:endParaRPr lang="en-US" sz="3200" dirty="0"/>
          </a:p>
          <a:p>
            <a:pPr marL="788670" lvl="1" indent="-514350">
              <a:buFont typeface="+mj-lt"/>
              <a:buAutoNum type="alphaLcPeriod"/>
            </a:pPr>
            <a:r>
              <a:rPr lang="en-US" sz="3200" dirty="0" err="1"/>
              <a:t>T</a:t>
            </a:r>
            <a:r>
              <a:rPr lang="en-US" sz="3200" dirty="0" err="1" smtClean="0"/>
              <a:t>embaga</a:t>
            </a:r>
            <a:r>
              <a:rPr lang="en-US" sz="3200" dirty="0" smtClean="0"/>
              <a:t>(II) </a:t>
            </a:r>
            <a:r>
              <a:rPr lang="en-US" sz="3200" dirty="0" err="1" smtClean="0"/>
              <a:t>sulfat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natrium</a:t>
            </a:r>
            <a:r>
              <a:rPr lang="en-US" sz="3200" dirty="0" smtClean="0"/>
              <a:t> </a:t>
            </a:r>
            <a:r>
              <a:rPr lang="en-US" sz="3200" dirty="0" err="1" smtClean="0"/>
              <a:t>hidroksida</a:t>
            </a:r>
            <a:endParaRPr lang="en-US" sz="3200" dirty="0" smtClean="0"/>
          </a:p>
          <a:p>
            <a:pPr marL="788670" lvl="1" indent="-514350">
              <a:buFont typeface="+mj-lt"/>
              <a:buAutoNum type="alphaLcPeriod"/>
            </a:pPr>
            <a:r>
              <a:rPr lang="en-US" sz="3200" dirty="0" err="1" smtClean="0"/>
              <a:t>Asam</a:t>
            </a:r>
            <a:r>
              <a:rPr lang="en-US" sz="3200" dirty="0" smtClean="0"/>
              <a:t> </a:t>
            </a:r>
            <a:r>
              <a:rPr lang="en-US" sz="3200" dirty="0" err="1" smtClean="0"/>
              <a:t>klorida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natrium</a:t>
            </a:r>
            <a:r>
              <a:rPr lang="en-US" sz="3200" dirty="0" smtClean="0"/>
              <a:t> </a:t>
            </a:r>
            <a:r>
              <a:rPr lang="en-US" sz="3200" dirty="0" err="1" smtClean="0"/>
              <a:t>hidroksida</a:t>
            </a:r>
            <a:endParaRPr lang="en-US" sz="3200" dirty="0" smtClean="0"/>
          </a:p>
          <a:p>
            <a:pPr marL="788670" lvl="1" indent="-514350">
              <a:buFont typeface="+mj-lt"/>
              <a:buAutoNum type="alphaLcPeriod"/>
            </a:pPr>
            <a:r>
              <a:rPr lang="en-US" sz="3200" dirty="0" err="1" smtClean="0"/>
              <a:t>Asam</a:t>
            </a:r>
            <a:r>
              <a:rPr lang="en-US" sz="3200" dirty="0" smtClean="0"/>
              <a:t> </a:t>
            </a:r>
            <a:r>
              <a:rPr lang="en-US" sz="3200" dirty="0" err="1" smtClean="0"/>
              <a:t>sulfat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natrium</a:t>
            </a:r>
            <a:r>
              <a:rPr lang="en-US" sz="3200" dirty="0" smtClean="0"/>
              <a:t> </a:t>
            </a:r>
            <a:r>
              <a:rPr lang="en-US" sz="3200" dirty="0" err="1" smtClean="0"/>
              <a:t>hidroksida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774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308</TotalTime>
  <Words>689</Words>
  <Application>Microsoft Office PowerPoint</Application>
  <PresentationFormat>On-screen Show (4:3)</PresentationFormat>
  <Paragraphs>229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Thatch</vt:lpstr>
      <vt:lpstr>Graph</vt:lpstr>
      <vt:lpstr>PERCOBAAN II</vt:lpstr>
      <vt:lpstr>Reaksi Kimia </vt:lpstr>
      <vt:lpstr>Stoikiometri</vt:lpstr>
      <vt:lpstr>Metoda JOB atau Metoda Variasi Kontinu</vt:lpstr>
      <vt:lpstr>Metoda JOB atau Metoda Variasi Kontinu</vt:lpstr>
      <vt:lpstr>Metoda JOB atau Metoda Variasi Kontinu</vt:lpstr>
      <vt:lpstr>Slide 7</vt:lpstr>
      <vt:lpstr>Kemungkinan yang dapat terjadi</vt:lpstr>
      <vt:lpstr>Pekerjaan Hari Ini</vt:lpstr>
      <vt:lpstr>Slide 10</vt:lpstr>
      <vt:lpstr>Hal-hal yang perlu diperhatikan</vt:lpstr>
      <vt:lpstr>Terima Kasih</vt:lpstr>
      <vt:lpstr>Persiapan Praktikum Modul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PERCOBAAN I</dc:title>
  <dc:creator>Triadhi</dc:creator>
  <cp:lastModifiedBy>KIdas</cp:lastModifiedBy>
  <cp:revision>25</cp:revision>
  <dcterms:created xsi:type="dcterms:W3CDTF">2014-09-14T09:47:02Z</dcterms:created>
  <dcterms:modified xsi:type="dcterms:W3CDTF">2014-10-06T06:17:44Z</dcterms:modified>
</cp:coreProperties>
</file>